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
  </p:handoutMasterIdLst>
  <p:sldIdLst>
    <p:sldId id="257" r:id="rId3"/>
    <p:sldId id="371" r:id="rId5"/>
    <p:sldId id="372" r:id="rId6"/>
    <p:sldId id="369" r:id="rId7"/>
    <p:sldId id="373" r:id="rId8"/>
  </p:sldIdLst>
  <p:sldSz cx="9144000" cy="6858000" type="screen4x3"/>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5" userDrawn="1">
          <p15:clr>
            <a:srgbClr val="A4A3A4"/>
          </p15:clr>
        </p15:guide>
        <p15:guide id="2" pos="30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face" initials="s" lastIdx="68" clrIdx="0"/>
  <p:cmAuthor id="2" name="1" initials="1" lastIdx="27" clrIdx="1"/>
  <p:cmAuthor id="3" name="Arthurlou" initials="A" lastIdx="7"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FFFFFF"/>
    <a:srgbClr val="CDCDCD"/>
    <a:srgbClr val="005BAC"/>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495"/>
        <p:guide pos="303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handoutMaster" Target="handoutMasters/handout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gs" Target="tags/tag60.xml"/><Relationship Id="rId13" Type="http://schemas.openxmlformats.org/officeDocument/2006/relationships/commentAuthors" Target="commentAuthors.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被认为是美国国家海洋和大气管理局</a:t>
            </a:r>
            <a:r>
              <a:rPr lang="en-US" altLang="zh-CN"/>
              <a:t> </a:t>
            </a:r>
            <a:r>
              <a:rPr lang="zh-CN" altLang="en-US"/>
              <a:t>（</a:t>
            </a:r>
            <a:r>
              <a:rPr lang="en-US" altLang="zh-CN"/>
              <a:t>NOAA</a:t>
            </a:r>
            <a:r>
              <a:rPr lang="zh-CN" altLang="en-US"/>
              <a:t>）</a:t>
            </a:r>
            <a:r>
              <a:rPr lang="en-US" altLang="zh-CN"/>
              <a:t> </a:t>
            </a:r>
            <a:r>
              <a:rPr lang="zh-CN" altLang="en-US"/>
              <a:t>和美国国家标准与技术研究院</a:t>
            </a:r>
            <a:r>
              <a:rPr lang="en-US" altLang="zh-CN"/>
              <a:t> </a:t>
            </a:r>
            <a:r>
              <a:rPr lang="zh-CN" altLang="en-US"/>
              <a:t>（</a:t>
            </a:r>
            <a:r>
              <a:rPr lang="en-US" altLang="zh-CN"/>
              <a:t>NIST</a:t>
            </a:r>
            <a:r>
              <a:rPr lang="zh-CN" altLang="en-US"/>
              <a:t>）</a:t>
            </a:r>
            <a:r>
              <a:rPr lang="en-US" altLang="zh-CN"/>
              <a:t> </a:t>
            </a:r>
            <a:r>
              <a:rPr lang="zh-CN" altLang="en-US"/>
              <a:t>的鼻祖</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First, allow me to introduce our team information. The project, categorized under Asset Damages and Risks Assessment, includes Angelica Ceoloni from Management Engineering, and four of us from Geoinformatics. Our project is  "Improving Flood Damage Assessment Process in the Arno River Basin using Earth Observation Data and the SHUD Model"</a:t>
            </a:r>
            <a:r>
              <a:rPr lang="en-US" altLang="zh-CN">
                <a:sym typeface="+mn-ea"/>
              </a:rPr>
              <a:t>The significance of this project lies in exploring the integration of advanced numerical hydrological models, specifically SHUD, with modern Earth Observation techniques. Our aim is to develop a more accurate and efficient methodology for flood risk and damage assessment within the flood-prone Arno River Basin. This research possesses significant scientific value and relevance for practical applications, offering improved decision support for sectors such as insurance, consulting, and emergency management.</a:t>
            </a:r>
            <a:endParaRPr lang="en-US" altLang="zh-CN"/>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914400"/>
            <a:ext cx="73494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3560400"/>
            <a:ext cx="73494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7" name="内容占位符 6"/>
          <p:cNvSpPr>
            <a:spLocks noGrp="1"/>
          </p:cNvSpPr>
          <p:nvPr>
            <p:ph sz="quarter" idx="13"/>
            <p:custDataLst>
              <p:tags r:id="rId4"/>
            </p:custDataLst>
          </p:nvPr>
        </p:nvSpPr>
        <p:spPr>
          <a:xfrm>
            <a:off x="456300" y="774000"/>
            <a:ext cx="82296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2" name="标题 1"/>
          <p:cNvSpPr>
            <a:spLocks noGrp="1"/>
          </p:cNvSpPr>
          <p:nvPr>
            <p:ph type="title" hasCustomPrompt="1"/>
            <p:custDataLst>
              <p:tags r:id="rId4"/>
            </p:custDataLst>
          </p:nvPr>
        </p:nvSpPr>
        <p:spPr>
          <a:xfrm>
            <a:off x="899100" y="2484000"/>
            <a:ext cx="73494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5"/>
            </p:custDataLst>
          </p:nvPr>
        </p:nvSpPr>
        <p:spPr>
          <a:xfrm>
            <a:off x="899100" y="3560400"/>
            <a:ext cx="73494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490400"/>
            <a:ext cx="82269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3848400"/>
            <a:ext cx="58266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4615200"/>
            <a:ext cx="58266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501200"/>
            <a:ext cx="38826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501200"/>
            <a:ext cx="38826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429200"/>
            <a:ext cx="40068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854000"/>
            <a:ext cx="40068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421729"/>
            <a:ext cx="40068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854000"/>
            <a:ext cx="40068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555200"/>
            <a:ext cx="3924808"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555200"/>
            <a:ext cx="39204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9" name="标题 8"/>
          <p:cNvSpPr>
            <a:spLocks noGrp="1"/>
          </p:cNvSpPr>
          <p:nvPr>
            <p:ph type="title"/>
            <p:custDataLst>
              <p:tags r:id="rId6"/>
            </p:custDataLst>
          </p:nvPr>
        </p:nvSpPr>
        <p:spPr/>
        <p:txBody>
          <a:bodyPr/>
          <a:p>
            <a:r>
              <a:rPr lang="zh-CN" altLang="en-US"/>
              <a:t>单击此处编辑母版标题样式</a:t>
            </a:r>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914400"/>
            <a:ext cx="783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914400"/>
            <a:ext cx="68769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6314400"/>
            <a:ext cx="2025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14400"/>
            <a:ext cx="297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Arial" panose="020B0604020202090204" pitchFamily="34" charset="0"/>
              </a:defRPr>
            </a:lvl1pPr>
          </a:lstStyle>
          <a:p>
            <a:endParaRPr lang="zh-CN" altLang="en-US" dirty="0"/>
          </a:p>
        </p:txBody>
      </p:sp>
    </p:spTree>
    <p:custDataLst>
      <p:tags r:id="rId16"/>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Arial" panose="020B0604020202090204" pitchFamily="34"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ags" Target="../tags/tag51.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tags" Target="../tags/tag53.xml"/><Relationship Id="rId3" Type="http://schemas.openxmlformats.org/officeDocument/2006/relationships/image" Target="../media/image5.jpeg"/><Relationship Id="rId2" Type="http://schemas.openxmlformats.org/officeDocument/2006/relationships/tags" Target="../tags/tag5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5.jpeg"/><Relationship Id="rId3" Type="http://schemas.openxmlformats.org/officeDocument/2006/relationships/tags" Target="../tags/tag54.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tags" Target="../tags/tag55.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tags" Target="../tags/tag59.xml"/><Relationship Id="rId6" Type="http://schemas.openxmlformats.org/officeDocument/2006/relationships/image" Target="../media/image5.jpeg"/><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alpha val="0"/>
          </a:srgbClr>
        </a:solidFill>
        <a:effectLst/>
      </p:bgPr>
    </p:bg>
    <p:spTree>
      <p:nvGrpSpPr>
        <p:cNvPr id="1" name=""/>
        <p:cNvGrpSpPr/>
        <p:nvPr/>
      </p:nvGrpSpPr>
      <p:grpSpPr>
        <a:xfrm>
          <a:off x="0" y="0"/>
          <a:ext cx="0" cy="0"/>
          <a:chOff x="0" y="0"/>
          <a:chExt cx="0" cy="0"/>
        </a:xfrm>
      </p:grpSpPr>
      <p:pic>
        <p:nvPicPr>
          <p:cNvPr id="18" name="图片 17" descr="/data/temp/84f1af77-30da-11f0-80b8-1ab25010afc6.jpg84f1af77-30da-11f0-80b8-1ab25010afc6"/>
          <p:cNvPicPr>
            <a:picLocks noChangeAspect="1"/>
          </p:cNvPicPr>
          <p:nvPr>
            <p:custDataLst>
              <p:tags r:id="rId1"/>
            </p:custDataLst>
          </p:nvPr>
        </p:nvPicPr>
        <p:blipFill>
          <a:blip r:embed="rId2">
            <a:alphaModFix amt="40000"/>
          </a:blip>
          <a:srcRect l="6482" r="17589"/>
          <a:stretch>
            <a:fillRect/>
          </a:stretch>
        </p:blipFill>
        <p:spPr>
          <a:xfrm>
            <a:off x="1905" y="2084070"/>
            <a:ext cx="9143365" cy="3981450"/>
          </a:xfrm>
          <a:custGeom>
            <a:avLst/>
            <a:gdLst/>
            <a:ahLst/>
            <a:cxnLst>
              <a:cxn ang="3">
                <a:pos x="hc" y="t"/>
              </a:cxn>
              <a:cxn ang="cd2">
                <a:pos x="l" y="vc"/>
              </a:cxn>
              <a:cxn ang="cd4">
                <a:pos x="hc" y="b"/>
              </a:cxn>
              <a:cxn ang="0">
                <a:pos x="r" y="vc"/>
              </a:cxn>
            </a:cxnLst>
            <a:rect l="l" t="t" r="r" b="b"/>
            <a:pathLst>
              <a:path w="19194" h="6461">
                <a:moveTo>
                  <a:pt x="0" y="0"/>
                </a:moveTo>
                <a:lnTo>
                  <a:pt x="19194" y="0"/>
                </a:lnTo>
                <a:lnTo>
                  <a:pt x="19194" y="6461"/>
                </a:lnTo>
                <a:lnTo>
                  <a:pt x="0" y="6461"/>
                </a:lnTo>
                <a:lnTo>
                  <a:pt x="0" y="0"/>
                </a:lnTo>
                <a:close/>
              </a:path>
            </a:pathLst>
          </a:custGeom>
          <a:noFill/>
          <a:ln w="6350" cap="flat" cmpd="sng">
            <a:solidFill>
              <a:schemeClr val="accent1">
                <a:alpha val="35000"/>
              </a:schemeClr>
            </a:solidFill>
            <a:prstDash val="solid"/>
          </a:ln>
        </p:spPr>
      </p:pic>
      <p:sp>
        <p:nvSpPr>
          <p:cNvPr id="6145" name="标题 2"/>
          <p:cNvSpPr>
            <a:spLocks noGrp="1"/>
          </p:cNvSpPr>
          <p:nvPr>
            <p:ph type="ctrTitle" idx="4294967295"/>
          </p:nvPr>
        </p:nvSpPr>
        <p:spPr>
          <a:xfrm>
            <a:off x="1905" y="2261235"/>
            <a:ext cx="9144000" cy="1470025"/>
          </a:xfrm>
          <a:effectLst/>
        </p:spPr>
        <p:txBody>
          <a:bodyPr>
            <a:normAutofit/>
          </a:bodyPr>
          <a:lstStyle/>
          <a:p>
            <a:pPr algn="ctr"/>
            <a:r>
              <a:rPr lang="zh-CN" altLang="en-US" sz="4000" dirty="0">
                <a:solidFill>
                  <a:srgbClr val="003399"/>
                </a:solidFill>
                <a:effectLst/>
                <a:latin typeface="+mj-ea"/>
                <a:ea typeface="+mj-ea"/>
              </a:rPr>
              <a:t>全球坐标系统演进：驱动因素与国家案例研究</a:t>
            </a:r>
            <a:endParaRPr lang="zh-CN" altLang="en-US" sz="4000" dirty="0">
              <a:solidFill>
                <a:srgbClr val="003399"/>
              </a:solidFill>
              <a:effectLst/>
              <a:latin typeface="+mj-ea"/>
              <a:ea typeface="+mj-ea"/>
            </a:endParaRPr>
          </a:p>
        </p:txBody>
      </p:sp>
      <p:sp>
        <p:nvSpPr>
          <p:cNvPr id="11" name="文本框 10"/>
          <p:cNvSpPr txBox="1"/>
          <p:nvPr/>
        </p:nvSpPr>
        <p:spPr>
          <a:xfrm>
            <a:off x="2667635" y="4302125"/>
            <a:ext cx="3808095" cy="1106805"/>
          </a:xfrm>
          <a:prstGeom prst="rect">
            <a:avLst/>
          </a:prstGeom>
          <a:noFill/>
        </p:spPr>
        <p:txBody>
          <a:bodyPr wrap="square" rtlCol="0">
            <a:spAutoFit/>
          </a:bodyPr>
          <a:lstStyle/>
          <a:p>
            <a:pPr indent="0" algn="ctr" fontAlgn="auto">
              <a:spcBef>
                <a:spcPts val="0"/>
              </a:spcBef>
              <a:spcAft>
                <a:spcPts val="0"/>
              </a:spcAft>
            </a:pPr>
            <a:r>
              <a:rPr lang="zh-CN" altLang="en-US" sz="2400" b="1" dirty="0">
                <a:solidFill>
                  <a:srgbClr val="003399"/>
                </a:solidFill>
                <a:cs typeface="Arial" panose="020B0604020202090204" pitchFamily="34" charset="0"/>
              </a:rPr>
              <a:t>磕</a:t>
            </a:r>
            <a:r>
              <a:rPr lang="zh-CN" altLang="en-US" sz="2400" b="1" dirty="0">
                <a:solidFill>
                  <a:srgbClr val="003399"/>
                </a:solidFill>
                <a:cs typeface="Arial" panose="020B0604020202090204" pitchFamily="34" charset="0"/>
              </a:rPr>
              <a:t>盐笔记</a:t>
            </a:r>
            <a:endParaRPr lang="zh-CN" altLang="en-US" sz="2400" b="1" dirty="0">
              <a:solidFill>
                <a:srgbClr val="003399"/>
              </a:solidFill>
              <a:cs typeface="Arial" panose="020B0604020202090204" pitchFamily="34" charset="0"/>
            </a:endParaRPr>
          </a:p>
          <a:p>
            <a:pPr indent="0" algn="ctr" fontAlgn="auto">
              <a:spcBef>
                <a:spcPts val="0"/>
              </a:spcBef>
              <a:spcAft>
                <a:spcPts val="0"/>
              </a:spcAft>
            </a:pPr>
            <a:r>
              <a:rPr lang="en-US" altLang="zh-CN" sz="2400" b="1" dirty="0">
                <a:solidFill>
                  <a:srgbClr val="003399"/>
                </a:solidFill>
                <a:cs typeface="Arial" panose="020B0604020202090204" pitchFamily="34" charset="0"/>
              </a:rPr>
              <a:t>2024 </a:t>
            </a:r>
            <a:r>
              <a:rPr lang="zh-CN" altLang="en-US" sz="2400" b="1" dirty="0">
                <a:solidFill>
                  <a:srgbClr val="003399"/>
                </a:solidFill>
                <a:cs typeface="Arial" panose="020B0604020202090204" pitchFamily="34" charset="0"/>
              </a:rPr>
              <a:t>秋</a:t>
            </a:r>
            <a:r>
              <a:rPr lang="en-US" altLang="zh-CN" sz="2400" b="1" dirty="0">
                <a:solidFill>
                  <a:srgbClr val="003399"/>
                </a:solidFill>
                <a:cs typeface="Arial" panose="020B0604020202090204" pitchFamily="34" charset="0"/>
              </a:rPr>
              <a:t> </a:t>
            </a:r>
            <a:r>
              <a:rPr lang="zh-CN" altLang="en-US" sz="2400" b="1" dirty="0">
                <a:solidFill>
                  <a:srgbClr val="003399"/>
                </a:solidFill>
                <a:cs typeface="Arial" panose="020B0604020202090204" pitchFamily="34" charset="0"/>
              </a:rPr>
              <a:t>地理信息工程</a:t>
            </a:r>
            <a:endParaRPr lang="en-US" altLang="zh-CN" sz="2400" b="1" dirty="0">
              <a:solidFill>
                <a:srgbClr val="003399"/>
              </a:solidFill>
              <a:cs typeface="Arial" panose="020B0604020202090204" pitchFamily="34" charset="0"/>
            </a:endParaRPr>
          </a:p>
          <a:p>
            <a:pPr indent="0" algn="ctr" fontAlgn="auto">
              <a:spcBef>
                <a:spcPts val="0"/>
              </a:spcBef>
              <a:spcAft>
                <a:spcPts val="0"/>
              </a:spcAft>
            </a:pPr>
            <a:r>
              <a:rPr lang="en-US" altLang="zh-CN" b="1" dirty="0">
                <a:solidFill>
                  <a:schemeClr val="tx1"/>
                </a:solidFill>
                <a:cs typeface="Arial" panose="020B0604020202090204" pitchFamily="34" charset="0"/>
              </a:rPr>
              <a:t>20250529</a:t>
            </a:r>
            <a:endParaRPr lang="en-US" altLang="zh-CN" b="1" dirty="0">
              <a:solidFill>
                <a:schemeClr val="tx1"/>
              </a:solidFill>
              <a:cs typeface="Arial" panose="020B0604020202090204" pitchFamily="34" charset="0"/>
            </a:endParaRPr>
          </a:p>
        </p:txBody>
      </p:sp>
      <p:sp>
        <p:nvSpPr>
          <p:cNvPr id="5" name="object 3"/>
          <p:cNvSpPr/>
          <p:nvPr/>
        </p:nvSpPr>
        <p:spPr>
          <a:xfrm>
            <a:off x="0" y="1303146"/>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2" name="文本框 1"/>
          <p:cNvSpPr txBox="1"/>
          <p:nvPr/>
        </p:nvSpPr>
        <p:spPr>
          <a:xfrm>
            <a:off x="3406775" y="1360170"/>
            <a:ext cx="2193925" cy="645160"/>
          </a:xfrm>
          <a:prstGeom prst="rect">
            <a:avLst/>
          </a:prstGeom>
          <a:noFill/>
        </p:spPr>
        <p:txBody>
          <a:bodyPr wrap="square" rtlCol="0" anchor="t">
            <a:spAutoFit/>
          </a:bodyPr>
          <a:p>
            <a:pPr algn="ctr"/>
            <a:r>
              <a:rPr lang="en-US" altLang="zh-CN" sz="3600" b="1">
                <a:solidFill>
                  <a:srgbClr val="C00000"/>
                </a:solidFill>
              </a:rPr>
              <a:t>GIS-2025</a:t>
            </a:r>
            <a:endParaRPr lang="en-US" altLang="zh-CN" sz="3600" b="1">
              <a:solidFill>
                <a:srgbClr val="C00000"/>
              </a:solidFill>
            </a:endParaRPr>
          </a:p>
        </p:txBody>
      </p:sp>
      <p:pic>
        <p:nvPicPr>
          <p:cNvPr id="12" name="图片 11"/>
          <p:cNvPicPr/>
          <p:nvPr/>
        </p:nvPicPr>
        <p:blipFill>
          <a:blip r:embed="rId3"/>
          <a:stretch>
            <a:fillRect/>
          </a:stretch>
        </p:blipFill>
        <p:spPr>
          <a:xfrm>
            <a:off x="3012059" y="182372"/>
            <a:ext cx="3121152" cy="935736"/>
          </a:xfrm>
          <a:prstGeom prst="rect">
            <a:avLst/>
          </a:prstGeom>
          <a:gradFill>
            <a:gsLst>
              <a:gs pos="1000">
                <a:srgbClr val="003399">
                  <a:alpha val="70000"/>
                </a:srgbClr>
              </a:gs>
              <a:gs pos="0">
                <a:schemeClr val="accent1">
                  <a:lumMod val="5000"/>
                  <a:lumOff val="95000"/>
                </a:schemeClr>
              </a:gs>
              <a:gs pos="81000">
                <a:srgbClr val="003399"/>
              </a:gs>
            </a:gsLst>
            <a:lin ang="10800000" scaled="0"/>
          </a:gradFill>
        </p:spPr>
      </p:pic>
      <p:pic>
        <p:nvPicPr>
          <p:cNvPr id="6" name="图片 5"/>
          <p:cNvPicPr>
            <a:picLocks noChangeAspect="1"/>
          </p:cNvPicPr>
          <p:nvPr/>
        </p:nvPicPr>
        <p:blipFill>
          <a:blip r:embed="rId4"/>
          <a:stretch>
            <a:fillRect/>
          </a:stretch>
        </p:blipFill>
        <p:spPr>
          <a:xfrm>
            <a:off x="1270" y="-12700"/>
            <a:ext cx="1493520" cy="1372870"/>
          </a:xfrm>
          <a:prstGeom prst="rect">
            <a:avLst/>
          </a:prstGeom>
        </p:spPr>
      </p:pic>
      <p:sp>
        <p:nvSpPr>
          <p:cNvPr id="15" name="文本框 14"/>
          <p:cNvSpPr txBox="1"/>
          <p:nvPr/>
        </p:nvSpPr>
        <p:spPr>
          <a:xfrm>
            <a:off x="3011805" y="3731260"/>
            <a:ext cx="2984500" cy="460375"/>
          </a:xfrm>
          <a:prstGeom prst="rect">
            <a:avLst/>
          </a:prstGeom>
          <a:noFill/>
        </p:spPr>
        <p:txBody>
          <a:bodyPr wrap="square" rtlCol="0" anchor="t">
            <a:spAutoFit/>
          </a:bodyPr>
          <a:p>
            <a:pPr algn="ctr"/>
            <a:r>
              <a:rPr lang="en-US" altLang="zh-CN" sz="2400" b="1" dirty="0">
                <a:latin typeface="Arial Bold" panose="020B0604020202090204" charset="0"/>
                <a:cs typeface="Arial" panose="020B0604020202090204" pitchFamily="34" charset="0"/>
              </a:rPr>
              <a:t>坐标之矢，定</a:t>
            </a:r>
            <a:r>
              <a:rPr lang="zh-CN" altLang="en-US" sz="2400" b="1">
                <a:latin typeface="Arial Bold" panose="020B0604020202090204" charset="0"/>
              </a:rPr>
              <a:t>向未来</a:t>
            </a:r>
            <a:endParaRPr lang="zh-CN" altLang="en-US" sz="2400" b="1">
              <a:latin typeface="Arial Bold" panose="020B0604020202090204" charset="0"/>
            </a:endParaRPr>
          </a:p>
        </p:txBody>
      </p:sp>
      <p:sp>
        <p:nvSpPr>
          <p:cNvPr id="20" name="文本框 19"/>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01</a:t>
            </a:r>
            <a:endParaRPr lang="en-US" altLang="zh-CN">
              <a:latin typeface="Times New Roman Regular" panose="02020503050405090304" charset="0"/>
              <a:cs typeface="Times New Roman Regular" panose="020205030504050903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p:nvPr/>
        </p:nvSpPr>
        <p:spPr>
          <a:xfrm>
            <a:off x="0" y="819911"/>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9" name="矩形 8"/>
          <p:cNvSpPr/>
          <p:nvPr/>
        </p:nvSpPr>
        <p:spPr>
          <a:xfrm>
            <a:off x="0" y="104140"/>
            <a:ext cx="22098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1" name="矩形 10"/>
          <p:cNvSpPr/>
          <p:nvPr/>
        </p:nvSpPr>
        <p:spPr>
          <a:xfrm>
            <a:off x="259080" y="104140"/>
            <a:ext cx="7620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5" name="文本框 14"/>
          <p:cNvSpPr txBox="1"/>
          <p:nvPr/>
        </p:nvSpPr>
        <p:spPr>
          <a:xfrm>
            <a:off x="502920" y="167005"/>
            <a:ext cx="6079490" cy="521970"/>
          </a:xfrm>
          <a:prstGeom prst="rect">
            <a:avLst/>
          </a:prstGeom>
          <a:noFill/>
        </p:spPr>
        <p:txBody>
          <a:bodyPr wrap="none" rtlCol="0" anchor="t">
            <a:spAutoFit/>
          </a:bodyPr>
          <a:lstStyle/>
          <a:p>
            <a:pPr algn="l"/>
            <a:r>
              <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纵横经纬</a:t>
            </a:r>
            <a:r>
              <a:rPr lang="en-US" altLang="zh-CN"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 —— </a:t>
            </a:r>
            <a:r>
              <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坐标系演进的驱动罗盘</a:t>
            </a:r>
            <a:endPar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endParaRPr>
          </a:p>
        </p:txBody>
      </p:sp>
      <p:sp>
        <p:nvSpPr>
          <p:cNvPr id="38" name="文本框 37"/>
          <p:cNvSpPr txBox="1"/>
          <p:nvPr/>
        </p:nvSpPr>
        <p:spPr>
          <a:xfrm>
            <a:off x="0" y="810260"/>
            <a:ext cx="9143365" cy="565150"/>
          </a:xfrm>
          <a:prstGeom prst="rect">
            <a:avLst/>
          </a:prstGeom>
          <a:noFill/>
        </p:spPr>
        <p:txBody>
          <a:bodyPr wrap="square" rtlCol="0" anchor="t">
            <a:spAutoFit/>
          </a:bodyPr>
          <a:lstStyle/>
          <a:p>
            <a:pPr marL="285750" indent="-285750">
              <a:lnSpc>
                <a:spcPct val="140000"/>
              </a:lnSpc>
              <a:spcBef>
                <a:spcPts val="0"/>
              </a:spcBef>
              <a:spcAft>
                <a:spcPts val="0"/>
              </a:spcAft>
              <a:buFont typeface="Wingdings" panose="05000000000000000000" charset="0"/>
              <a:buChar char="Ø"/>
            </a:pPr>
            <a:r>
              <a:rPr lang="zh-CN" altLang="en-US" sz="2200" b="1" dirty="0">
                <a:solidFill>
                  <a:srgbClr val="003399"/>
                </a:solidFill>
                <a:cs typeface="Arial" panose="020B0604020202090204" pitchFamily="34" charset="0"/>
                <a:sym typeface="+mn-ea"/>
              </a:rPr>
              <a:t>坐标系演进的主要驱动因素分类</a:t>
            </a:r>
            <a:r>
              <a:rPr lang="en-US" altLang="zh-CN" sz="2200" b="1" dirty="0">
                <a:solidFill>
                  <a:srgbClr val="003399"/>
                </a:solidFill>
                <a:cs typeface="Arial" panose="020B0604020202090204" pitchFamily="34" charset="0"/>
                <a:sym typeface="+mn-ea"/>
              </a:rPr>
              <a:t>:</a:t>
            </a:r>
            <a:endParaRPr lang="en-US" altLang="zh-CN" sz="2200" b="1" dirty="0">
              <a:solidFill>
                <a:srgbClr val="003399"/>
              </a:solidFill>
              <a:cs typeface="Arial" panose="020B0604020202090204" pitchFamily="34" charset="0"/>
              <a:sym typeface="+mn-ea"/>
            </a:endParaRPr>
          </a:p>
        </p:txBody>
      </p:sp>
      <p:pic>
        <p:nvPicPr>
          <p:cNvPr id="3" name="图片 2" descr="1.坐标系演进的主要驱动因素.drawio"/>
          <p:cNvPicPr>
            <a:picLocks noChangeAspect="1"/>
          </p:cNvPicPr>
          <p:nvPr/>
        </p:nvPicPr>
        <p:blipFill>
          <a:blip r:embed="rId1"/>
          <a:stretch>
            <a:fillRect/>
          </a:stretch>
        </p:blipFill>
        <p:spPr>
          <a:xfrm>
            <a:off x="220980" y="1433195"/>
            <a:ext cx="8526780" cy="4735830"/>
          </a:xfrm>
          <a:prstGeom prst="rect">
            <a:avLst/>
          </a:prstGeom>
        </p:spPr>
      </p:pic>
      <p:sp>
        <p:nvSpPr>
          <p:cNvPr id="4" name="文本框 3"/>
          <p:cNvSpPr txBox="1"/>
          <p:nvPr/>
        </p:nvSpPr>
        <p:spPr>
          <a:xfrm>
            <a:off x="220980" y="5920740"/>
            <a:ext cx="7947660" cy="937260"/>
          </a:xfrm>
          <a:prstGeom prst="rect">
            <a:avLst/>
          </a:prstGeom>
        </p:spPr>
        <p:txBody>
          <a:bodyPr wrap="square">
            <a:spAutoFit/>
          </a:bodyPr>
          <a:p>
            <a:pPr marL="0" indent="0" algn="l">
              <a:lnSpc>
                <a:spcPts val="2000"/>
              </a:lnSpc>
              <a:spcBef>
                <a:spcPct val="0"/>
              </a:spcBef>
              <a:spcAft>
                <a:spcPts val="300"/>
              </a:spcAft>
            </a:pPr>
            <a:r>
              <a:rPr lang="en-US" altLang="zh-CN" sz="1400" b="1" i="0">
                <a:latin typeface="+mj-lt"/>
                <a:cs typeface="+mj-lt"/>
              </a:rPr>
              <a:t>坐标演进的</a:t>
            </a:r>
            <a:r>
              <a:rPr lang="en-US" altLang="zh-CN" sz="1400" b="1" i="0">
                <a:solidFill>
                  <a:srgbClr val="FF0000"/>
                </a:solidFill>
                <a:latin typeface="+mj-lt"/>
                <a:cs typeface="+mj-lt"/>
              </a:rPr>
              <a:t>复杂性</a:t>
            </a:r>
            <a:r>
              <a:rPr lang="en-US" altLang="zh-CN" sz="1400" b="1" i="0">
                <a:latin typeface="+mj-lt"/>
                <a:cs typeface="+mj-lt"/>
              </a:rPr>
              <a:t>与</a:t>
            </a:r>
            <a:r>
              <a:rPr lang="en-US" altLang="zh-CN" sz="1400" b="1" i="0">
                <a:solidFill>
                  <a:srgbClr val="FF0000"/>
                </a:solidFill>
                <a:latin typeface="+mj-lt"/>
                <a:cs typeface="+mj-lt"/>
              </a:rPr>
              <a:t>动态性</a:t>
            </a:r>
            <a:r>
              <a:rPr lang="en-US" altLang="zh-CN" sz="1400" b="1" i="0">
                <a:latin typeface="+mj-lt"/>
                <a:cs typeface="+mj-lt"/>
              </a:rPr>
              <a:t>：</a:t>
            </a:r>
            <a:endParaRPr lang="en-US" altLang="zh-CN" sz="1400" b="1" i="0">
              <a:latin typeface="+mj-lt"/>
              <a:cs typeface="+mj-lt"/>
            </a:endParaRPr>
          </a:p>
          <a:p>
            <a:pPr marL="0" indent="0" algn="l">
              <a:lnSpc>
                <a:spcPts val="2000"/>
              </a:lnSpc>
              <a:spcBef>
                <a:spcPct val="0"/>
              </a:spcBef>
              <a:spcAft>
                <a:spcPts val="300"/>
              </a:spcAft>
            </a:pPr>
            <a:r>
              <a:rPr lang="en-US" altLang="zh-CN" sz="1400" b="1" i="0">
                <a:solidFill>
                  <a:schemeClr val="tx1"/>
                </a:solidFill>
                <a:latin typeface="+mj-lt"/>
                <a:cs typeface="+mj-lt"/>
              </a:rPr>
              <a:t>1.</a:t>
            </a:r>
            <a:r>
              <a:rPr lang="en-US" altLang="zh-CN" sz="1400" b="1" i="0">
                <a:solidFill>
                  <a:srgbClr val="FF0000"/>
                </a:solidFill>
                <a:latin typeface="+mj-lt"/>
                <a:cs typeface="+mj-lt"/>
              </a:rPr>
              <a:t>非单一因素</a:t>
            </a:r>
            <a:r>
              <a:rPr lang="en-US" altLang="zh-CN" sz="1400" b="1" i="0">
                <a:latin typeface="+mj-lt"/>
                <a:cs typeface="+mj-lt"/>
              </a:rPr>
              <a:t>主导： 多数情况下是多种因素综合作用的结果。</a:t>
            </a:r>
            <a:endParaRPr lang="en-US" altLang="zh-CN" sz="1400" b="1" i="0">
              <a:latin typeface="+mj-lt"/>
              <a:cs typeface="+mj-lt"/>
            </a:endParaRPr>
          </a:p>
          <a:p>
            <a:pPr marL="0" indent="0" algn="l">
              <a:lnSpc>
                <a:spcPts val="2000"/>
              </a:lnSpc>
              <a:spcBef>
                <a:spcPct val="0"/>
              </a:spcBef>
              <a:spcAft>
                <a:spcPts val="300"/>
              </a:spcAft>
            </a:pPr>
            <a:r>
              <a:rPr lang="en-US" altLang="zh-CN" sz="1400" b="1" i="0">
                <a:latin typeface="+mj-lt"/>
                <a:cs typeface="+mj-lt"/>
              </a:rPr>
              <a:t>2.</a:t>
            </a:r>
            <a:r>
              <a:rPr lang="en-US" altLang="zh-CN" sz="1400" b="1" i="0">
                <a:solidFill>
                  <a:srgbClr val="FF0000"/>
                </a:solidFill>
                <a:latin typeface="+mj-lt"/>
                <a:cs typeface="+mj-lt"/>
              </a:rPr>
              <a:t>主导因素</a:t>
            </a:r>
            <a:r>
              <a:rPr lang="en-US" altLang="zh-CN" sz="1400" b="1" i="0">
                <a:latin typeface="+mj-lt"/>
                <a:cs typeface="+mj-lt"/>
              </a:rPr>
              <a:t>的阶段性变化： 不同国家在不</a:t>
            </a:r>
            <a:r>
              <a:rPr lang="en-US" altLang="zh-CN" sz="1400" b="1" i="0">
                <a:solidFill>
                  <a:srgbClr val="FF0000"/>
                </a:solidFill>
                <a:latin typeface="+mj-lt"/>
                <a:cs typeface="+mj-lt"/>
              </a:rPr>
              <a:t>同历史发展阶段</a:t>
            </a:r>
            <a:r>
              <a:rPr lang="en-US" altLang="zh-CN" sz="1400" b="1" i="0">
                <a:latin typeface="+mj-lt"/>
                <a:cs typeface="+mj-lt"/>
              </a:rPr>
              <a:t>，其坐标系演进的主导</a:t>
            </a:r>
            <a:r>
              <a:rPr lang="en-US" altLang="zh-CN" sz="1400" b="1" i="0">
                <a:solidFill>
                  <a:srgbClr val="FF0000"/>
                </a:solidFill>
                <a:latin typeface="+mj-lt"/>
                <a:cs typeface="+mj-lt"/>
              </a:rPr>
              <a:t>驱动因素可能不同</a:t>
            </a:r>
            <a:r>
              <a:rPr lang="en-US" altLang="zh-CN" sz="1400" b="1" i="0">
                <a:latin typeface="+mj-lt"/>
                <a:cs typeface="+mj-lt"/>
              </a:rPr>
              <a:t>。</a:t>
            </a:r>
            <a:endParaRPr lang="zh-CN" altLang="en-US" sz="1600" b="0" i="0">
              <a:solidFill>
                <a:srgbClr val="1A1C1E"/>
              </a:solidFill>
              <a:latin typeface="Google Sans Text"/>
              <a:ea typeface="Google Sans Text"/>
            </a:endParaRPr>
          </a:p>
        </p:txBody>
      </p:sp>
      <p:pic>
        <p:nvPicPr>
          <p:cNvPr id="7" name="图片 6" descr="/data/temp/86e15421-30da-11f0-888e-fe12b53a8e9e.jpg86e15421-30da-11f0-888e-fe12b53a8e9e"/>
          <p:cNvPicPr>
            <a:picLocks noChangeAspect="1"/>
          </p:cNvPicPr>
          <p:nvPr>
            <p:custDataLst>
              <p:tags r:id="rId2"/>
            </p:custDataLst>
          </p:nvPr>
        </p:nvPicPr>
        <p:blipFill>
          <a:blip r:embed="rId3">
            <a:lum bright="6000" contrast="-6000"/>
          </a:blip>
          <a:srcRect l="30281" t="-183" r="40440"/>
          <a:stretch>
            <a:fillRect/>
          </a:stretch>
        </p:blipFill>
        <p:spPr>
          <a:xfrm>
            <a:off x="8292465" y="0"/>
            <a:ext cx="850900" cy="819785"/>
          </a:xfrm>
          <a:prstGeom prst="rect">
            <a:avLst/>
          </a:prstGeom>
          <a:ln w="25400">
            <a:solidFill>
              <a:schemeClr val="accent1"/>
            </a:solidFill>
          </a:ln>
        </p:spPr>
      </p:pic>
      <p:sp>
        <p:nvSpPr>
          <p:cNvPr id="19" name="文本框 18"/>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02</a:t>
            </a:r>
            <a:endParaRPr lang="en-US" altLang="zh-CN">
              <a:latin typeface="Times New Roman Regular" panose="02020503050405090304" charset="0"/>
              <a:cs typeface="Times New Roman Regular" panose="02020503050405090304" charset="0"/>
            </a:endParaRPr>
          </a:p>
        </p:txBody>
      </p:sp>
      <p:pic>
        <p:nvPicPr>
          <p:cNvPr id="10" name="图片 9" descr="/Users/bruce/Library/Containers/com.kingsoft.wpsoffice.mac/Data/Library/Application Support/Kingsoft/office6/.wppai/generateppt/8d5bce0e8b22311a45f96d22ea9ebdc8.jpg8d5bce0e8b22311a45f96d22ea9ebdc8"/>
          <p:cNvPicPr preferRelativeResize="0">
            <a:picLocks noChangeAspect="1"/>
          </p:cNvPicPr>
          <p:nvPr>
            <p:custDataLst>
              <p:tags r:id="rId4"/>
            </p:custDataLst>
          </p:nvPr>
        </p:nvPicPr>
        <p:blipFill>
          <a:blip r:embed="rId5"/>
          <a:srcRect l="8217" r="8217"/>
          <a:stretch>
            <a:fillRect/>
          </a:stretch>
        </p:blipFill>
        <p:spPr>
          <a:xfrm>
            <a:off x="8080375" y="5005070"/>
            <a:ext cx="1062990" cy="1484630"/>
          </a:xfrm>
          <a:custGeom>
            <a:avLst/>
            <a:gdLst>
              <a:gd name="connisteX0" fmla="*/ 0 w 4038603"/>
              <a:gd name="connsiteY0" fmla="*/ 203197 h 5638803"/>
              <a:gd name="connisteX1" fmla="*/ 203197 w 4038603"/>
              <a:gd name="connsiteY1" fmla="*/ 0 h 5638803"/>
              <a:gd name="connisteX2" fmla="*/ 3835395 w 4038603"/>
              <a:gd name="connsiteY2" fmla="*/ 0 h 5638803"/>
              <a:gd name="connisteX3" fmla="*/ 4038603 w 4038603"/>
              <a:gd name="connsiteY3" fmla="*/ 203197 h 5638803"/>
              <a:gd name="connisteX4" fmla="*/ 4038603 w 4038603"/>
              <a:gd name="connsiteY4" fmla="*/ 5435595 h 5638803"/>
              <a:gd name="connisteX5" fmla="*/ 3835395 w 4038603"/>
              <a:gd name="connsiteY5" fmla="*/ 5638803 h 5638803"/>
              <a:gd name="connisteX6" fmla="*/ 203197 w 4038603"/>
              <a:gd name="connsiteY6" fmla="*/ 5638803 h 5638803"/>
              <a:gd name="connisteX7" fmla="*/ 0 w 4038603"/>
              <a:gd name="connsiteY7" fmla="*/ 5435595 h 5638803"/>
              <a:gd name="connisteX8" fmla="*/ 0 w 4038603"/>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3" h="5638803">
                <a:moveTo>
                  <a:pt x="0" y="203198"/>
                </a:moveTo>
                <a:cubicBezTo>
                  <a:pt x="0" y="90974"/>
                  <a:pt x="90974" y="0"/>
                  <a:pt x="203198" y="0"/>
                </a:cubicBezTo>
                <a:lnTo>
                  <a:pt x="3835396" y="0"/>
                </a:lnTo>
                <a:cubicBezTo>
                  <a:pt x="3947629" y="0"/>
                  <a:pt x="4038603" y="90974"/>
                  <a:pt x="4038603" y="203198"/>
                </a:cubicBezTo>
                <a:lnTo>
                  <a:pt x="4038603" y="5435596"/>
                </a:lnTo>
                <a:cubicBezTo>
                  <a:pt x="4038603" y="5547829"/>
                  <a:pt x="3947629" y="5638803"/>
                  <a:pt x="3835396" y="5638803"/>
                </a:cubicBezTo>
                <a:lnTo>
                  <a:pt x="203198" y="5638803"/>
                </a:lnTo>
                <a:cubicBezTo>
                  <a:pt x="90974" y="5638803"/>
                  <a:pt x="0" y="5547829"/>
                  <a:pt x="0" y="5435596"/>
                </a:cubicBez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Case1:中国的坐标演进之路.drawio"/>
          <p:cNvPicPr>
            <a:picLocks noChangeAspect="1"/>
          </p:cNvPicPr>
          <p:nvPr/>
        </p:nvPicPr>
        <p:blipFill>
          <a:blip r:embed="rId1"/>
          <a:stretch>
            <a:fillRect/>
          </a:stretch>
        </p:blipFill>
        <p:spPr>
          <a:xfrm>
            <a:off x="0" y="1318260"/>
            <a:ext cx="6520815" cy="2421255"/>
          </a:xfrm>
          <a:prstGeom prst="rect">
            <a:avLst/>
          </a:prstGeom>
        </p:spPr>
      </p:pic>
      <p:pic>
        <p:nvPicPr>
          <p:cNvPr id="17" name="图片 16"/>
          <p:cNvPicPr>
            <a:picLocks noChangeAspect="1"/>
          </p:cNvPicPr>
          <p:nvPr/>
        </p:nvPicPr>
        <p:blipFill>
          <a:blip r:embed="rId2"/>
          <a:stretch>
            <a:fillRect/>
          </a:stretch>
        </p:blipFill>
        <p:spPr>
          <a:xfrm>
            <a:off x="6390640" y="3963035"/>
            <a:ext cx="1791970" cy="2653030"/>
          </a:xfrm>
          <a:prstGeom prst="rect">
            <a:avLst/>
          </a:prstGeom>
        </p:spPr>
      </p:pic>
      <p:sp>
        <p:nvSpPr>
          <p:cNvPr id="6" name="object 3"/>
          <p:cNvSpPr/>
          <p:nvPr/>
        </p:nvSpPr>
        <p:spPr>
          <a:xfrm>
            <a:off x="0" y="819911"/>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9" name="矩形 8"/>
          <p:cNvSpPr/>
          <p:nvPr/>
        </p:nvSpPr>
        <p:spPr>
          <a:xfrm>
            <a:off x="0" y="104140"/>
            <a:ext cx="22098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1" name="矩形 10"/>
          <p:cNvSpPr/>
          <p:nvPr/>
        </p:nvSpPr>
        <p:spPr>
          <a:xfrm>
            <a:off x="259080" y="104140"/>
            <a:ext cx="7620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5" name="文本框 14"/>
          <p:cNvSpPr txBox="1"/>
          <p:nvPr/>
        </p:nvSpPr>
        <p:spPr>
          <a:xfrm>
            <a:off x="502920" y="167005"/>
            <a:ext cx="7345045" cy="521970"/>
          </a:xfrm>
          <a:prstGeom prst="rect">
            <a:avLst/>
          </a:prstGeom>
          <a:noFill/>
        </p:spPr>
        <p:txBody>
          <a:bodyPr wrap="none" rtlCol="0" anchor="t">
            <a:spAutoFit/>
          </a:bodyPr>
          <a:lstStyle/>
          <a:p>
            <a:pPr algn="l"/>
            <a:r>
              <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经典案例剖析</a:t>
            </a:r>
            <a:r>
              <a:rPr lang="en-US" altLang="zh-CN"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1&amp;2 —</a:t>
            </a:r>
            <a:r>
              <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巨龙腾飞与星条旗的印记</a:t>
            </a:r>
            <a:endPar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endParaRPr>
          </a:p>
        </p:txBody>
      </p:sp>
      <p:sp>
        <p:nvSpPr>
          <p:cNvPr id="19" name="文本框 18"/>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03</a:t>
            </a:r>
            <a:endParaRPr lang="en-US" altLang="zh-CN">
              <a:latin typeface="Times New Roman Regular" panose="02020503050405090304" charset="0"/>
              <a:cs typeface="Times New Roman Regular" panose="02020503050405090304" charset="0"/>
            </a:endParaRPr>
          </a:p>
        </p:txBody>
      </p:sp>
      <p:sp>
        <p:nvSpPr>
          <p:cNvPr id="2" name="文本框 1"/>
          <p:cNvSpPr txBox="1"/>
          <p:nvPr/>
        </p:nvSpPr>
        <p:spPr>
          <a:xfrm>
            <a:off x="0" y="730250"/>
            <a:ext cx="9143365" cy="56515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zh-CN" altLang="en-US" sz="2200" b="1" dirty="0">
                <a:solidFill>
                  <a:srgbClr val="003399"/>
                </a:solidFill>
                <a:cs typeface="Arial" panose="020B0604020202090204" pitchFamily="34" charset="0"/>
                <a:sym typeface="+mn-ea"/>
              </a:rPr>
              <a:t>案例</a:t>
            </a:r>
            <a:r>
              <a:rPr lang="en-US" altLang="zh-CN" sz="2200" b="1" dirty="0">
                <a:solidFill>
                  <a:srgbClr val="003399"/>
                </a:solidFill>
                <a:cs typeface="Arial" panose="020B0604020202090204" pitchFamily="34" charset="0"/>
                <a:sym typeface="+mn-ea"/>
              </a:rPr>
              <a:t>1:</a:t>
            </a:r>
            <a:r>
              <a:rPr lang="zh-CN" altLang="en-US" sz="2200" b="1" dirty="0">
                <a:solidFill>
                  <a:srgbClr val="003399"/>
                </a:solidFill>
                <a:cs typeface="Arial" panose="020B0604020202090204" pitchFamily="34" charset="0"/>
                <a:sym typeface="+mn-ea"/>
              </a:rPr>
              <a:t>中国</a:t>
            </a:r>
            <a:r>
              <a:rPr lang="en-US" altLang="zh-CN" sz="2200" b="1" dirty="0">
                <a:solidFill>
                  <a:srgbClr val="003399"/>
                </a:solidFill>
                <a:cs typeface="Arial" panose="020B0604020202090204" pitchFamily="34" charset="0"/>
                <a:sym typeface="+mn-ea"/>
              </a:rPr>
              <a:t> —— </a:t>
            </a:r>
            <a:r>
              <a:rPr lang="zh-CN" altLang="en-US" sz="2200" b="1" dirty="0">
                <a:solidFill>
                  <a:srgbClr val="003399"/>
                </a:solidFill>
                <a:cs typeface="Arial" panose="020B0604020202090204" pitchFamily="34" charset="0"/>
                <a:sym typeface="+mn-ea"/>
              </a:rPr>
              <a:t>从追随者到引领者的演进之路</a:t>
            </a:r>
            <a:endParaRPr lang="zh-CN" altLang="en-US" sz="2200" b="1" dirty="0">
              <a:solidFill>
                <a:srgbClr val="003399"/>
              </a:solidFill>
              <a:cs typeface="Arial" panose="020B0604020202090204" pitchFamily="34" charset="0"/>
              <a:sym typeface="+mn-ea"/>
            </a:endParaRPr>
          </a:p>
        </p:txBody>
      </p:sp>
      <p:sp>
        <p:nvSpPr>
          <p:cNvPr id="5" name="文本框 4"/>
          <p:cNvSpPr txBox="1"/>
          <p:nvPr/>
        </p:nvSpPr>
        <p:spPr>
          <a:xfrm>
            <a:off x="0" y="3658870"/>
            <a:ext cx="9143365" cy="56515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zh-CN" altLang="en-US" sz="2200" b="1" dirty="0">
                <a:solidFill>
                  <a:srgbClr val="003399"/>
                </a:solidFill>
                <a:cs typeface="Arial" panose="020B0604020202090204" pitchFamily="34" charset="0"/>
                <a:sym typeface="+mn-ea"/>
              </a:rPr>
              <a:t>案例</a:t>
            </a:r>
            <a:r>
              <a:rPr lang="en-US" altLang="zh-CN" sz="2200" b="1" dirty="0">
                <a:solidFill>
                  <a:srgbClr val="003399"/>
                </a:solidFill>
                <a:cs typeface="Arial" panose="020B0604020202090204" pitchFamily="34" charset="0"/>
                <a:sym typeface="+mn-ea"/>
              </a:rPr>
              <a:t>2:</a:t>
            </a:r>
            <a:r>
              <a:rPr lang="zh-CN" altLang="en-US" sz="2200" b="1" dirty="0">
                <a:solidFill>
                  <a:srgbClr val="003399"/>
                </a:solidFill>
                <a:cs typeface="Arial" panose="020B0604020202090204" pitchFamily="34" charset="0"/>
                <a:sym typeface="+mn-ea"/>
              </a:rPr>
              <a:t>美国</a:t>
            </a:r>
            <a:r>
              <a:rPr lang="en-US" altLang="zh-CN" sz="2200" b="1" dirty="0">
                <a:solidFill>
                  <a:srgbClr val="003399"/>
                </a:solidFill>
                <a:cs typeface="Arial" panose="020B0604020202090204" pitchFamily="34" charset="0"/>
                <a:sym typeface="+mn-ea"/>
              </a:rPr>
              <a:t> —— </a:t>
            </a:r>
            <a:r>
              <a:rPr lang="zh-CN" altLang="en-US" sz="2200" b="1" dirty="0">
                <a:solidFill>
                  <a:srgbClr val="003399"/>
                </a:solidFill>
                <a:cs typeface="Arial" panose="020B0604020202090204" pitchFamily="34" charset="0"/>
                <a:sym typeface="+mn-ea"/>
              </a:rPr>
              <a:t>实用主义与科技前沿的坐标探索</a:t>
            </a:r>
            <a:endParaRPr lang="zh-CN" altLang="en-US" sz="2200" b="1" dirty="0">
              <a:solidFill>
                <a:srgbClr val="003399"/>
              </a:solidFill>
              <a:cs typeface="Arial" panose="020B0604020202090204" pitchFamily="34" charset="0"/>
              <a:sym typeface="+mn-ea"/>
            </a:endParaRPr>
          </a:p>
        </p:txBody>
      </p:sp>
      <p:pic>
        <p:nvPicPr>
          <p:cNvPr id="12" name="图片 11" descr="/data/temp/86e15421-30da-11f0-888e-fe12b53a8e9e.jpg86e15421-30da-11f0-888e-fe12b53a8e9e"/>
          <p:cNvPicPr>
            <a:picLocks noChangeAspect="1"/>
          </p:cNvPicPr>
          <p:nvPr>
            <p:custDataLst>
              <p:tags r:id="rId3"/>
            </p:custDataLst>
          </p:nvPr>
        </p:nvPicPr>
        <p:blipFill>
          <a:blip r:embed="rId4">
            <a:lum bright="6000" contrast="-6000"/>
          </a:blip>
          <a:srcRect l="30281" t="-183" r="40440"/>
          <a:stretch>
            <a:fillRect/>
          </a:stretch>
        </p:blipFill>
        <p:spPr>
          <a:xfrm>
            <a:off x="8292465" y="0"/>
            <a:ext cx="850900" cy="819785"/>
          </a:xfrm>
          <a:prstGeom prst="rect">
            <a:avLst/>
          </a:prstGeom>
          <a:ln w="25400">
            <a:solidFill>
              <a:schemeClr val="accent1"/>
            </a:solidFill>
          </a:ln>
        </p:spPr>
      </p:pic>
      <p:pic>
        <p:nvPicPr>
          <p:cNvPr id="13" name="图片 12"/>
          <p:cNvPicPr>
            <a:picLocks noChangeAspect="1"/>
          </p:cNvPicPr>
          <p:nvPr/>
        </p:nvPicPr>
        <p:blipFill>
          <a:blip r:embed="rId5"/>
          <a:srcRect l="24749" t="8563" r="24621" b="7779"/>
          <a:stretch>
            <a:fillRect/>
          </a:stretch>
        </p:blipFill>
        <p:spPr>
          <a:xfrm>
            <a:off x="6623050" y="904875"/>
            <a:ext cx="2384425" cy="2294255"/>
          </a:xfrm>
          <a:prstGeom prst="rect">
            <a:avLst/>
          </a:prstGeom>
        </p:spPr>
      </p:pic>
      <p:sp>
        <p:nvSpPr>
          <p:cNvPr id="16" name="文本框 15"/>
          <p:cNvSpPr txBox="1"/>
          <p:nvPr/>
        </p:nvSpPr>
        <p:spPr>
          <a:xfrm>
            <a:off x="337185" y="1434465"/>
            <a:ext cx="6063615" cy="645160"/>
          </a:xfrm>
          <a:prstGeom prst="rect">
            <a:avLst/>
          </a:prstGeom>
          <a:solidFill>
            <a:schemeClr val="accent2"/>
          </a:solidFill>
        </p:spPr>
        <p:txBody>
          <a:bodyPr wrap="square" rtlCol="0" anchor="t">
            <a:spAutoFit/>
          </a:bodyPr>
          <a:p>
            <a:r>
              <a:rPr lang="zh-CN" altLang="en-US" b="1">
                <a:solidFill>
                  <a:srgbClr val="FF0000"/>
                </a:solidFill>
                <a:latin typeface="Arial Bold" panose="020B0604020202090204" charset="0"/>
              </a:rPr>
              <a:t>空天时空智能</a:t>
            </a:r>
            <a:r>
              <a:rPr lang="zh-CN" altLang="en-US"/>
              <a:t>就是</a:t>
            </a:r>
            <a:r>
              <a:rPr lang="en-US" altLang="zh-CN"/>
              <a:t>PNTRC</a:t>
            </a:r>
            <a:r>
              <a:rPr lang="zh-CN" altLang="en-US"/>
              <a:t>，即定位、导航、授时、遥感、通信服务一体化的天基信息实时服务系统。</a:t>
            </a:r>
            <a:endParaRPr lang="zh-CN" altLang="en-US"/>
          </a:p>
        </p:txBody>
      </p:sp>
      <p:sp>
        <p:nvSpPr>
          <p:cNvPr id="18" name="文本框 17"/>
          <p:cNvSpPr txBox="1"/>
          <p:nvPr/>
        </p:nvSpPr>
        <p:spPr>
          <a:xfrm>
            <a:off x="335915" y="2206625"/>
            <a:ext cx="6064885" cy="922020"/>
          </a:xfrm>
          <a:prstGeom prst="rect">
            <a:avLst/>
          </a:prstGeom>
          <a:solidFill>
            <a:schemeClr val="accent2"/>
          </a:solidFill>
        </p:spPr>
        <p:txBody>
          <a:bodyPr wrap="square" rtlCol="0" anchor="t">
            <a:spAutoFit/>
          </a:bodyPr>
          <a:p>
            <a:r>
              <a:rPr lang="en-US" altLang="zh-CN"/>
              <a:t>PNTRC</a:t>
            </a:r>
            <a:r>
              <a:rPr lang="zh-CN" altLang="en-US"/>
              <a:t>能够让通讯卫星、导航卫星、遥感卫星三合一，从而提供</a:t>
            </a:r>
            <a:r>
              <a:rPr lang="zh-CN" altLang="en-US" b="1">
                <a:solidFill>
                  <a:srgbClr val="FF0000"/>
                </a:solidFill>
                <a:latin typeface="Arial Bold" panose="020B0604020202090204" charset="0"/>
              </a:rPr>
              <a:t>全球范围内遥感信息</a:t>
            </a:r>
            <a:r>
              <a:rPr lang="zh-CN" altLang="en-US"/>
              <a:t>从</a:t>
            </a:r>
            <a:r>
              <a:rPr lang="zh-CN" altLang="en-US" b="1">
                <a:solidFill>
                  <a:srgbClr val="FF0000"/>
                </a:solidFill>
                <a:latin typeface="Arial Bold" panose="020B0604020202090204" charset="0"/>
              </a:rPr>
              <a:t>获取</a:t>
            </a:r>
            <a:r>
              <a:rPr lang="zh-CN" altLang="en-US"/>
              <a:t>到应用</a:t>
            </a:r>
            <a:r>
              <a:rPr lang="zh-CN" altLang="en-US" b="1">
                <a:solidFill>
                  <a:srgbClr val="FF0000"/>
                </a:solidFill>
                <a:latin typeface="Arial Bold" panose="020B0604020202090204" charset="0"/>
              </a:rPr>
              <a:t>终端</a:t>
            </a:r>
            <a:r>
              <a:rPr lang="zh-CN" altLang="en-US"/>
              <a:t>的</a:t>
            </a:r>
            <a:r>
              <a:rPr lang="zh-CN" altLang="en-US" b="1">
                <a:solidFill>
                  <a:srgbClr val="FF0000"/>
                </a:solidFill>
                <a:latin typeface="Arial Bold" panose="020B0604020202090204" charset="0"/>
              </a:rPr>
              <a:t>分钟级</a:t>
            </a:r>
            <a:r>
              <a:rPr lang="zh-CN" altLang="en-US"/>
              <a:t>的快、准、灵服务。</a:t>
            </a:r>
            <a:endParaRPr lang="zh-CN" altLang="en-US"/>
          </a:p>
        </p:txBody>
      </p:sp>
      <p:sp>
        <p:nvSpPr>
          <p:cNvPr id="3" name="文本框 2"/>
          <p:cNvSpPr txBox="1"/>
          <p:nvPr/>
        </p:nvSpPr>
        <p:spPr>
          <a:xfrm>
            <a:off x="6423025" y="3183890"/>
            <a:ext cx="2791460" cy="735965"/>
          </a:xfrm>
          <a:prstGeom prst="rect">
            <a:avLst/>
          </a:prstGeom>
          <a:noFill/>
        </p:spPr>
        <p:txBody>
          <a:bodyPr wrap="square" rtlCol="0" anchor="t">
            <a:noAutofit/>
          </a:bodyPr>
          <a:p>
            <a:pPr algn="ctr"/>
            <a:r>
              <a:rPr lang="zh-CN" altLang="en-US" sz="1000" b="1">
                <a:latin typeface="Arial Bold" panose="020B0604020202090204" charset="0"/>
                <a:cs typeface="Arial Bold" panose="020B0604020202090204" charset="0"/>
              </a:rPr>
              <a:t>武汉大学</a:t>
            </a:r>
            <a:r>
              <a:rPr lang="en-US" altLang="zh-CN" sz="1000" b="1">
                <a:latin typeface="Arial Bold" panose="020B0604020202090204" charset="0"/>
                <a:cs typeface="Arial Bold" panose="020B0604020202090204" charset="0"/>
              </a:rPr>
              <a:t> </a:t>
            </a:r>
            <a:r>
              <a:rPr lang="zh-CN" altLang="en-US" sz="1000" b="1">
                <a:latin typeface="Arial Bold" panose="020B0604020202090204" charset="0"/>
                <a:cs typeface="Arial Bold" panose="020B0604020202090204" charset="0"/>
              </a:rPr>
              <a:t>李德仁</a:t>
            </a:r>
            <a:r>
              <a:rPr lang="zh-CN" altLang="en-US" sz="1000" b="1">
                <a:latin typeface="Arial Bold" panose="020B0604020202090204" charset="0"/>
                <a:cs typeface="Arial Bold" panose="020B0604020202090204" charset="0"/>
              </a:rPr>
              <a:t>教授</a:t>
            </a:r>
            <a:endParaRPr lang="zh-CN" altLang="en-US" sz="1000" b="1">
              <a:latin typeface="Arial Bold" panose="020B0604020202090204" charset="0"/>
              <a:cs typeface="Arial Bold" panose="020B0604020202090204" charset="0"/>
            </a:endParaRPr>
          </a:p>
          <a:p>
            <a:pPr algn="ctr"/>
            <a:r>
              <a:rPr lang="zh-CN" altLang="en-US" sz="1000" b="1">
                <a:latin typeface="Arial Bold" panose="020B0604020202090204" charset="0"/>
                <a:cs typeface="Arial Bold" panose="020B0604020202090204" charset="0"/>
              </a:rPr>
              <a:t>国际摄影测量与遥感学会（</a:t>
            </a:r>
            <a:r>
              <a:rPr lang="en-US" altLang="zh-CN" sz="1000" b="1">
                <a:latin typeface="Arial Bold" panose="020B0604020202090204" charset="0"/>
                <a:cs typeface="Arial Bold" panose="020B0604020202090204" charset="0"/>
              </a:rPr>
              <a:t>ISPRS</a:t>
            </a:r>
            <a:r>
              <a:rPr lang="zh-CN" altLang="en-US" sz="1000" b="1">
                <a:latin typeface="Arial Bold" panose="020B0604020202090204" charset="0"/>
                <a:cs typeface="Arial Bold" panose="020B0604020202090204" charset="0"/>
              </a:rPr>
              <a:t>）曾任主席</a:t>
            </a:r>
            <a:endParaRPr lang="zh-CN" altLang="en-US" sz="1000" b="1">
              <a:latin typeface="Arial Bold" panose="020B0604020202090204" charset="0"/>
              <a:cs typeface="Arial Bold" panose="020B0604020202090204" charset="0"/>
            </a:endParaRPr>
          </a:p>
          <a:p>
            <a:pPr algn="ctr"/>
            <a:r>
              <a:rPr lang="zh-CN" altLang="en-US" sz="1000" b="1">
                <a:latin typeface="Arial Bold" panose="020B0604020202090204" charset="0"/>
                <a:cs typeface="Arial Bold" panose="020B0604020202090204" charset="0"/>
              </a:rPr>
              <a:t>中国科学院院士</a:t>
            </a:r>
            <a:r>
              <a:rPr lang="en-US" altLang="zh-CN" sz="1000" b="1">
                <a:latin typeface="Arial Bold" panose="020B0604020202090204" charset="0"/>
                <a:cs typeface="Arial Bold" panose="020B0604020202090204" charset="0"/>
              </a:rPr>
              <a:t>、</a:t>
            </a:r>
            <a:r>
              <a:rPr lang="zh-CN" altLang="en-US" sz="1000" b="1">
                <a:latin typeface="Arial Bold" panose="020B0604020202090204" charset="0"/>
                <a:cs typeface="Arial Bold" panose="020B0604020202090204" charset="0"/>
                <a:sym typeface="+mn-ea"/>
              </a:rPr>
              <a:t>中国工程院院士</a:t>
            </a:r>
            <a:endParaRPr lang="zh-CN" altLang="en-US" sz="1000" b="1">
              <a:latin typeface="Arial Bold" panose="020B0604020202090204" charset="0"/>
              <a:cs typeface="Arial Bold" panose="020B0604020202090204" charset="0"/>
            </a:endParaRPr>
          </a:p>
          <a:p>
            <a:pPr algn="ctr"/>
            <a:r>
              <a:rPr lang="zh-CN" altLang="en-US" sz="1000" b="1">
                <a:latin typeface="Arial Bold" panose="020B0604020202090204" charset="0"/>
                <a:cs typeface="Arial Bold" panose="020B0604020202090204" charset="0"/>
              </a:rPr>
              <a:t>欧亚科学院院士</a:t>
            </a:r>
            <a:r>
              <a:rPr lang="en-US" altLang="zh-CN" sz="1000" b="1">
                <a:latin typeface="Arial Bold" panose="020B0604020202090204" charset="0"/>
                <a:cs typeface="Arial Bold" panose="020B0604020202090204" charset="0"/>
              </a:rPr>
              <a:t>、</a:t>
            </a:r>
            <a:r>
              <a:rPr lang="zh-CN" altLang="en-US" sz="1000" b="1">
                <a:latin typeface="Arial Bold" panose="020B0604020202090204" charset="0"/>
                <a:cs typeface="Arial Bold" panose="020B0604020202090204" charset="0"/>
                <a:sym typeface="+mn-ea"/>
              </a:rPr>
              <a:t>国际宇航科学院院士</a:t>
            </a:r>
            <a:endParaRPr lang="zh-CN" altLang="en-US" sz="1000" b="1">
              <a:latin typeface="Arial Bold" panose="020B0604020202090204" charset="0"/>
              <a:cs typeface="Arial Bold" panose="020B0604020202090204" charset="0"/>
            </a:endParaRPr>
          </a:p>
        </p:txBody>
      </p:sp>
      <p:sp>
        <p:nvSpPr>
          <p:cNvPr id="21" name="文本框 20"/>
          <p:cNvSpPr txBox="1"/>
          <p:nvPr/>
        </p:nvSpPr>
        <p:spPr>
          <a:xfrm>
            <a:off x="5653405" y="6598920"/>
            <a:ext cx="3141345" cy="229870"/>
          </a:xfrm>
          <a:prstGeom prst="rect">
            <a:avLst/>
          </a:prstGeom>
          <a:noFill/>
        </p:spPr>
        <p:txBody>
          <a:bodyPr wrap="square" rtlCol="0" anchor="t">
            <a:spAutoFit/>
          </a:bodyPr>
          <a:p>
            <a:r>
              <a:rPr lang="en-US" altLang="zh-CN" sz="900">
                <a:latin typeface="Arial" panose="020B0604020202090204" pitchFamily="34" charset="0"/>
                <a:cs typeface="Arial" panose="020B0604020202090204" pitchFamily="34" charset="0"/>
              </a:rPr>
              <a:t>https://en.wikipedia.org/wiki/Ferdinand_Rudolph_Hassler</a:t>
            </a:r>
            <a:endParaRPr lang="en-US" altLang="zh-CN" sz="900">
              <a:latin typeface="Arial" panose="020B0604020202090204" pitchFamily="34" charset="0"/>
              <a:cs typeface="Arial" panose="020B0604020202090204" pitchFamily="34" charset="0"/>
            </a:endParaRPr>
          </a:p>
        </p:txBody>
      </p:sp>
      <p:pic>
        <p:nvPicPr>
          <p:cNvPr id="7" name="图片 6" descr="3.case2:美国的坐标演进之路.drawio"/>
          <p:cNvPicPr>
            <a:picLocks noChangeAspect="1"/>
          </p:cNvPicPr>
          <p:nvPr/>
        </p:nvPicPr>
        <p:blipFill>
          <a:blip r:embed="rId6"/>
          <a:stretch>
            <a:fillRect/>
          </a:stretch>
        </p:blipFill>
        <p:spPr>
          <a:xfrm>
            <a:off x="335280" y="4219575"/>
            <a:ext cx="5906135" cy="2420620"/>
          </a:xfrm>
          <a:prstGeom prst="rect">
            <a:avLst/>
          </a:prstGeom>
        </p:spPr>
      </p:pic>
      <p:sp>
        <p:nvSpPr>
          <p:cNvPr id="25" name="文本框 24"/>
          <p:cNvSpPr txBox="1"/>
          <p:nvPr/>
        </p:nvSpPr>
        <p:spPr>
          <a:xfrm>
            <a:off x="8182610" y="4500880"/>
            <a:ext cx="960755" cy="1337945"/>
          </a:xfrm>
          <a:prstGeom prst="rect">
            <a:avLst/>
          </a:prstGeom>
          <a:noFill/>
        </p:spPr>
        <p:txBody>
          <a:bodyPr wrap="square" rtlCol="0" anchor="t">
            <a:spAutoFit/>
          </a:bodyPr>
          <a:p>
            <a:r>
              <a:rPr lang="zh-CN" altLang="en-US" sz="900"/>
              <a:t>费迪南德</a:t>
            </a:r>
            <a:r>
              <a:rPr lang="en-US" altLang="zh-CN" sz="900"/>
              <a:t>·</a:t>
            </a:r>
            <a:r>
              <a:rPr lang="zh-CN" altLang="en-US" sz="900"/>
              <a:t>鲁道夫</a:t>
            </a:r>
            <a:r>
              <a:rPr lang="en-US" altLang="zh-CN" sz="900"/>
              <a:t>·</a:t>
            </a:r>
            <a:r>
              <a:rPr lang="zh-CN" altLang="en-US" sz="900"/>
              <a:t>哈斯勒被认为是美国国家海洋和大气管理局</a:t>
            </a:r>
            <a:r>
              <a:rPr lang="en-US" altLang="zh-CN" sz="900"/>
              <a:t> </a:t>
            </a:r>
            <a:r>
              <a:rPr lang="zh-CN" altLang="en-US" sz="900"/>
              <a:t>（</a:t>
            </a:r>
            <a:r>
              <a:rPr lang="en-US" altLang="zh-CN" sz="900"/>
              <a:t>NOAA</a:t>
            </a:r>
            <a:r>
              <a:rPr lang="zh-CN" altLang="en-US" sz="900"/>
              <a:t>）</a:t>
            </a:r>
            <a:r>
              <a:rPr lang="en-US" altLang="zh-CN" sz="900"/>
              <a:t> </a:t>
            </a:r>
            <a:r>
              <a:rPr lang="zh-CN" altLang="en-US" sz="900"/>
              <a:t>和美国国家标准与技术研究院</a:t>
            </a:r>
            <a:r>
              <a:rPr lang="en-US" altLang="zh-CN" sz="900"/>
              <a:t> </a:t>
            </a:r>
            <a:r>
              <a:rPr lang="zh-CN" altLang="en-US" sz="900"/>
              <a:t>（</a:t>
            </a:r>
            <a:r>
              <a:rPr lang="en-US" altLang="zh-CN" sz="900"/>
              <a:t>NIST</a:t>
            </a:r>
            <a:r>
              <a:rPr lang="zh-CN" altLang="en-US" sz="900"/>
              <a:t>）</a:t>
            </a:r>
            <a:r>
              <a:rPr lang="en-US" altLang="zh-CN" sz="900"/>
              <a:t> </a:t>
            </a:r>
            <a:r>
              <a:rPr lang="zh-CN" altLang="en-US" sz="900"/>
              <a:t>的鼻祖。</a:t>
            </a:r>
            <a:endParaRPr lang="zh-CN" altLang="en-US" sz="90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3" grpId="0"/>
      <p:bldP spid="16" grpId="1" animBg="1"/>
      <p:bldP spid="18" grpId="1" animBg="1"/>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p:nvPr/>
        </p:nvSpPr>
        <p:spPr>
          <a:xfrm>
            <a:off x="0" y="819911"/>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9" name="矩形 8"/>
          <p:cNvSpPr/>
          <p:nvPr/>
        </p:nvSpPr>
        <p:spPr>
          <a:xfrm>
            <a:off x="0" y="104140"/>
            <a:ext cx="22098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1" name="矩形 10"/>
          <p:cNvSpPr/>
          <p:nvPr/>
        </p:nvSpPr>
        <p:spPr>
          <a:xfrm>
            <a:off x="259080" y="104140"/>
            <a:ext cx="7620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5" name="文本框 14"/>
          <p:cNvSpPr txBox="1"/>
          <p:nvPr/>
        </p:nvSpPr>
        <p:spPr>
          <a:xfrm>
            <a:off x="502920" y="167005"/>
            <a:ext cx="7898765" cy="521970"/>
          </a:xfrm>
          <a:prstGeom prst="rect">
            <a:avLst/>
          </a:prstGeom>
          <a:noFill/>
        </p:spPr>
        <p:txBody>
          <a:bodyPr wrap="none" rtlCol="0" anchor="t">
            <a:spAutoFit/>
          </a:bodyPr>
          <a:lstStyle/>
          <a:p>
            <a:pPr algn="l"/>
            <a:r>
              <a:rPr lang="zh-CN" altLang="en-US" sz="2800" b="1" dirty="0">
                <a:latin typeface="Arial" panose="020B0604020202090204" pitchFamily="34" charset="0"/>
                <a:ea typeface="Arial" panose="020B0604020202090204" pitchFamily="34" charset="0"/>
                <a:cs typeface="Arial" panose="020B0604020202090204" pitchFamily="34" charset="0"/>
                <a:sym typeface="+mn-ea"/>
              </a:rPr>
              <a:t>经典案例剖析</a:t>
            </a:r>
            <a:r>
              <a:rPr lang="en-US" altLang="zh-CN" sz="2800" b="1" dirty="0">
                <a:latin typeface="Arial" panose="020B0604020202090204" pitchFamily="34" charset="0"/>
                <a:ea typeface="Arial" panose="020B0604020202090204" pitchFamily="34" charset="0"/>
                <a:cs typeface="Arial" panose="020B0604020202090204" pitchFamily="34" charset="0"/>
                <a:sym typeface="+mn-ea"/>
              </a:rPr>
              <a:t>3&amp;4</a:t>
            </a:r>
            <a:r>
              <a:rPr lang="en-US" altLang="zh-CN"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 —— </a:t>
            </a:r>
            <a:r>
              <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欧盟的协同与岛国的坚韧</a:t>
            </a:r>
            <a:r>
              <a:rPr lang="en-US" altLang="zh-CN"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 </a:t>
            </a:r>
            <a:endParaRPr lang="en-US" altLang="zh-CN"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endParaRPr>
          </a:p>
        </p:txBody>
      </p:sp>
      <p:sp>
        <p:nvSpPr>
          <p:cNvPr id="19" name="文本框 18"/>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04</a:t>
            </a:r>
            <a:endParaRPr lang="en-US" altLang="zh-CN">
              <a:latin typeface="Times New Roman Regular" panose="02020503050405090304" charset="0"/>
              <a:cs typeface="Times New Roman Regular" panose="02020503050405090304" charset="0"/>
            </a:endParaRPr>
          </a:p>
        </p:txBody>
      </p:sp>
      <p:sp>
        <p:nvSpPr>
          <p:cNvPr id="2" name="文本框 1"/>
          <p:cNvSpPr txBox="1"/>
          <p:nvPr/>
        </p:nvSpPr>
        <p:spPr>
          <a:xfrm>
            <a:off x="0" y="730250"/>
            <a:ext cx="9143365" cy="56515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zh-CN" altLang="en-US" sz="2200" b="1" dirty="0">
                <a:solidFill>
                  <a:srgbClr val="003399"/>
                </a:solidFill>
                <a:cs typeface="Arial" panose="020B0604020202090204" pitchFamily="34" charset="0"/>
                <a:sym typeface="+mn-ea"/>
              </a:rPr>
              <a:t>案例</a:t>
            </a:r>
            <a:r>
              <a:rPr lang="en-US" altLang="zh-CN" sz="2200" b="1" dirty="0">
                <a:solidFill>
                  <a:srgbClr val="003399"/>
                </a:solidFill>
                <a:cs typeface="Arial" panose="020B0604020202090204" pitchFamily="34" charset="0"/>
                <a:sym typeface="+mn-ea"/>
              </a:rPr>
              <a:t>3:</a:t>
            </a:r>
            <a:r>
              <a:rPr lang="zh-CN" altLang="en-US" sz="2200" b="1" dirty="0">
                <a:solidFill>
                  <a:srgbClr val="003399"/>
                </a:solidFill>
                <a:cs typeface="Arial" panose="020B0604020202090204" pitchFamily="34" charset="0"/>
                <a:sym typeface="+mn-ea"/>
              </a:rPr>
              <a:t>欧洲</a:t>
            </a:r>
            <a:r>
              <a:rPr lang="en-US" altLang="zh-CN" sz="2200" b="1" dirty="0">
                <a:solidFill>
                  <a:srgbClr val="003399"/>
                </a:solidFill>
                <a:cs typeface="Arial" panose="020B0604020202090204" pitchFamily="34" charset="0"/>
                <a:sym typeface="+mn-ea"/>
              </a:rPr>
              <a:t> —— </a:t>
            </a:r>
            <a:r>
              <a:rPr lang="zh-CN" altLang="en-US" sz="2200" b="1" dirty="0">
                <a:solidFill>
                  <a:srgbClr val="003399"/>
                </a:solidFill>
                <a:cs typeface="Arial" panose="020B0604020202090204" pitchFamily="34" charset="0"/>
                <a:sym typeface="+mn-ea"/>
              </a:rPr>
              <a:t>一体化浪潮下的标准</a:t>
            </a:r>
            <a:r>
              <a:rPr lang="zh-CN" altLang="en-US" sz="2200" b="1" dirty="0">
                <a:solidFill>
                  <a:srgbClr val="003399"/>
                </a:solidFill>
                <a:cs typeface="Arial" panose="020B0604020202090204" pitchFamily="34" charset="0"/>
                <a:sym typeface="+mn-ea"/>
              </a:rPr>
              <a:t>与统一</a:t>
            </a:r>
            <a:r>
              <a:rPr lang="en-US" altLang="zh-CN" sz="2200" b="1" dirty="0">
                <a:solidFill>
                  <a:srgbClr val="003399"/>
                </a:solidFill>
                <a:cs typeface="Arial" panose="020B0604020202090204" pitchFamily="34" charset="0"/>
                <a:sym typeface="+mn-ea"/>
              </a:rPr>
              <a:t> </a:t>
            </a:r>
            <a:endParaRPr lang="en-US" altLang="zh-CN" sz="2200" b="1" dirty="0">
              <a:solidFill>
                <a:srgbClr val="003399"/>
              </a:solidFill>
              <a:cs typeface="Arial" panose="020B0604020202090204" pitchFamily="34" charset="0"/>
              <a:sym typeface="+mn-ea"/>
            </a:endParaRPr>
          </a:p>
        </p:txBody>
      </p:sp>
      <p:sp>
        <p:nvSpPr>
          <p:cNvPr id="5" name="文本框 4"/>
          <p:cNvSpPr txBox="1"/>
          <p:nvPr/>
        </p:nvSpPr>
        <p:spPr>
          <a:xfrm>
            <a:off x="2540" y="3609975"/>
            <a:ext cx="9143365" cy="56515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zh-CN" altLang="en-US" sz="2200" b="1" dirty="0">
                <a:solidFill>
                  <a:srgbClr val="003399"/>
                </a:solidFill>
                <a:cs typeface="Arial" panose="020B0604020202090204" pitchFamily="34" charset="0"/>
                <a:sym typeface="+mn-ea"/>
              </a:rPr>
              <a:t>案例</a:t>
            </a:r>
            <a:r>
              <a:rPr lang="en-US" altLang="zh-CN" sz="2200" b="1" dirty="0">
                <a:solidFill>
                  <a:srgbClr val="003399"/>
                </a:solidFill>
                <a:cs typeface="Arial" panose="020B0604020202090204" pitchFamily="34" charset="0"/>
                <a:sym typeface="+mn-ea"/>
              </a:rPr>
              <a:t>4</a:t>
            </a:r>
            <a:r>
              <a:rPr lang="en-US" altLang="zh-CN" sz="2200" b="1" dirty="0">
                <a:solidFill>
                  <a:srgbClr val="003399"/>
                </a:solidFill>
                <a:cs typeface="Arial" panose="020B0604020202090204" pitchFamily="34" charset="0"/>
                <a:sym typeface="+mn-ea"/>
              </a:rPr>
              <a:t>:</a:t>
            </a:r>
            <a:r>
              <a:rPr lang="zh-CN" altLang="en-US" sz="2200" b="1" dirty="0">
                <a:solidFill>
                  <a:srgbClr val="003399"/>
                </a:solidFill>
                <a:cs typeface="Arial" panose="020B0604020202090204" pitchFamily="34" charset="0"/>
                <a:sym typeface="+mn-ea"/>
              </a:rPr>
              <a:t>日本</a:t>
            </a:r>
            <a:r>
              <a:rPr lang="en-US" altLang="zh-CN" sz="2200" b="1" dirty="0">
                <a:solidFill>
                  <a:srgbClr val="003399"/>
                </a:solidFill>
                <a:cs typeface="Arial" panose="020B0604020202090204" pitchFamily="34" charset="0"/>
                <a:sym typeface="+mn-ea"/>
              </a:rPr>
              <a:t> —— </a:t>
            </a:r>
            <a:r>
              <a:rPr lang="zh-CN" altLang="en-US" sz="2200" b="1" dirty="0">
                <a:solidFill>
                  <a:srgbClr val="003399"/>
                </a:solidFill>
                <a:cs typeface="Arial" panose="020B0604020202090204" pitchFamily="34" charset="0"/>
                <a:sym typeface="+mn-ea"/>
              </a:rPr>
              <a:t>地震带上的坐标守护与革新</a:t>
            </a:r>
            <a:endParaRPr lang="zh-CN" altLang="en-US" sz="2200" b="1" dirty="0">
              <a:solidFill>
                <a:srgbClr val="003399"/>
              </a:solidFill>
              <a:cs typeface="Arial" panose="020B0604020202090204" pitchFamily="34" charset="0"/>
              <a:sym typeface="+mn-ea"/>
            </a:endParaRPr>
          </a:p>
        </p:txBody>
      </p:sp>
      <p:pic>
        <p:nvPicPr>
          <p:cNvPr id="12" name="图片 11" descr="/data/temp/86e15421-30da-11f0-888e-fe12b53a8e9e.jpg86e15421-30da-11f0-888e-fe12b53a8e9e"/>
          <p:cNvPicPr>
            <a:picLocks noChangeAspect="1"/>
          </p:cNvPicPr>
          <p:nvPr>
            <p:custDataLst>
              <p:tags r:id="rId1"/>
            </p:custDataLst>
          </p:nvPr>
        </p:nvPicPr>
        <p:blipFill>
          <a:blip r:embed="rId2">
            <a:lum bright="6000" contrast="-6000"/>
          </a:blip>
          <a:srcRect l="30281" t="-183" r="40440"/>
          <a:stretch>
            <a:fillRect/>
          </a:stretch>
        </p:blipFill>
        <p:spPr>
          <a:xfrm>
            <a:off x="8292465" y="0"/>
            <a:ext cx="850900" cy="819785"/>
          </a:xfrm>
          <a:prstGeom prst="rect">
            <a:avLst/>
          </a:prstGeom>
          <a:ln w="25400">
            <a:solidFill>
              <a:schemeClr val="accent1"/>
            </a:solidFill>
          </a:ln>
        </p:spPr>
      </p:pic>
      <p:pic>
        <p:nvPicPr>
          <p:cNvPr id="23" name="图片 22"/>
          <p:cNvPicPr>
            <a:picLocks noChangeAspect="1"/>
          </p:cNvPicPr>
          <p:nvPr/>
        </p:nvPicPr>
        <p:blipFill>
          <a:blip r:embed="rId3"/>
          <a:stretch>
            <a:fillRect/>
          </a:stretch>
        </p:blipFill>
        <p:spPr>
          <a:xfrm>
            <a:off x="5871210" y="996315"/>
            <a:ext cx="3150235" cy="3150235"/>
          </a:xfrm>
          <a:prstGeom prst="rect">
            <a:avLst/>
          </a:prstGeom>
        </p:spPr>
      </p:pic>
      <p:pic>
        <p:nvPicPr>
          <p:cNvPr id="24" name="图片 23" descr="/Users/bruce/Library/Containers/com.kingsoft.wpsoffice.mac/Data/tmp/picturecompress_20250514225227/output_1.pngoutput_1"/>
          <p:cNvPicPr>
            <a:picLocks noChangeAspect="1"/>
          </p:cNvPicPr>
          <p:nvPr/>
        </p:nvPicPr>
        <p:blipFill>
          <a:blip r:embed="rId4"/>
          <a:stretch>
            <a:fillRect/>
          </a:stretch>
        </p:blipFill>
        <p:spPr>
          <a:xfrm>
            <a:off x="5716270" y="4269105"/>
            <a:ext cx="3416300" cy="2274570"/>
          </a:xfrm>
          <a:prstGeom prst="rect">
            <a:avLst/>
          </a:prstGeom>
        </p:spPr>
      </p:pic>
      <p:pic>
        <p:nvPicPr>
          <p:cNvPr id="3" name="图片 2" descr="4.Case3:欧洲的坐标演变-新.drawio"/>
          <p:cNvPicPr>
            <a:picLocks noChangeAspect="1"/>
          </p:cNvPicPr>
          <p:nvPr/>
        </p:nvPicPr>
        <p:blipFill>
          <a:blip r:embed="rId5"/>
          <a:stretch>
            <a:fillRect/>
          </a:stretch>
        </p:blipFill>
        <p:spPr>
          <a:xfrm>
            <a:off x="403860" y="1259840"/>
            <a:ext cx="5151120" cy="2503170"/>
          </a:xfrm>
          <a:prstGeom prst="rect">
            <a:avLst/>
          </a:prstGeom>
        </p:spPr>
      </p:pic>
      <p:pic>
        <p:nvPicPr>
          <p:cNvPr id="4" name="图片 3" descr="5.Case4:日本的坐标演变.drawio"/>
          <p:cNvPicPr>
            <a:picLocks noChangeAspect="1"/>
          </p:cNvPicPr>
          <p:nvPr/>
        </p:nvPicPr>
        <p:blipFill>
          <a:blip r:embed="rId6"/>
          <a:stretch>
            <a:fillRect/>
          </a:stretch>
        </p:blipFill>
        <p:spPr>
          <a:xfrm>
            <a:off x="0" y="4344035"/>
            <a:ext cx="5694045" cy="2295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Users/bruce/Library/Containers/com.kingsoft.wpsoffice.mac/Data/tmp/picturecompress_20250514222301/output_1.jpgoutput_1"/>
          <p:cNvPicPr preferRelativeResize="0">
            <a:picLocks noChangeAspect="1"/>
          </p:cNvPicPr>
          <p:nvPr>
            <p:custDataLst>
              <p:tags r:id="rId1"/>
            </p:custDataLst>
          </p:nvPr>
        </p:nvPicPr>
        <p:blipFill>
          <a:blip r:embed="rId2">
            <a:alphaModFix amt="13000"/>
          </a:blip>
          <a:srcRect t="5532" b="6170"/>
          <a:stretch>
            <a:fillRect/>
          </a:stretch>
        </p:blipFill>
        <p:spPr>
          <a:xfrm>
            <a:off x="4574540" y="1179195"/>
            <a:ext cx="4571365" cy="5637530"/>
          </a:xfrm>
          <a:custGeom>
            <a:avLst/>
            <a:gdLst>
              <a:gd name="connisteX0" fmla="*/ 0 w 4038603"/>
              <a:gd name="connsiteY0" fmla="*/ 203197 h 5638803"/>
              <a:gd name="connisteX1" fmla="*/ 203197 w 4038603"/>
              <a:gd name="connsiteY1" fmla="*/ 0 h 5638803"/>
              <a:gd name="connisteX2" fmla="*/ 3835395 w 4038603"/>
              <a:gd name="connsiteY2" fmla="*/ 0 h 5638803"/>
              <a:gd name="connisteX3" fmla="*/ 4038603 w 4038603"/>
              <a:gd name="connsiteY3" fmla="*/ 203197 h 5638803"/>
              <a:gd name="connisteX4" fmla="*/ 4038603 w 4038603"/>
              <a:gd name="connsiteY4" fmla="*/ 5435595 h 5638803"/>
              <a:gd name="connisteX5" fmla="*/ 3835395 w 4038603"/>
              <a:gd name="connsiteY5" fmla="*/ 5638803 h 5638803"/>
              <a:gd name="connisteX6" fmla="*/ 203197 w 4038603"/>
              <a:gd name="connsiteY6" fmla="*/ 5638803 h 5638803"/>
              <a:gd name="connisteX7" fmla="*/ 0 w 4038603"/>
              <a:gd name="connsiteY7" fmla="*/ 5435595 h 5638803"/>
              <a:gd name="connisteX8" fmla="*/ 0 w 4038603"/>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3" h="5638803">
                <a:moveTo>
                  <a:pt x="0" y="203198"/>
                </a:moveTo>
                <a:cubicBezTo>
                  <a:pt x="0" y="90974"/>
                  <a:pt x="90974" y="0"/>
                  <a:pt x="203198" y="0"/>
                </a:cubicBezTo>
                <a:lnTo>
                  <a:pt x="3835396" y="0"/>
                </a:lnTo>
                <a:cubicBezTo>
                  <a:pt x="3947629" y="0"/>
                  <a:pt x="4038603" y="90974"/>
                  <a:pt x="4038603" y="203198"/>
                </a:cubicBezTo>
                <a:lnTo>
                  <a:pt x="4038603" y="5435596"/>
                </a:lnTo>
                <a:cubicBezTo>
                  <a:pt x="4038603" y="5547829"/>
                  <a:pt x="3947629" y="5638803"/>
                  <a:pt x="3835396" y="5638803"/>
                </a:cubicBezTo>
                <a:lnTo>
                  <a:pt x="203198" y="5638803"/>
                </a:lnTo>
                <a:cubicBezTo>
                  <a:pt x="90974" y="5638803"/>
                  <a:pt x="0" y="5547829"/>
                  <a:pt x="0" y="5435596"/>
                </a:cubicBezTo>
                <a:lnTo>
                  <a:pt x="0" y="203198"/>
                </a:lnTo>
                <a:close/>
              </a:path>
            </a:pathLst>
          </a:custGeom>
          <a:blipFill rotWithShape="1">
            <a:blip r:embed="rId3"/>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22" name="图片 21" descr="/Users/bruce/Library/Containers/com.kingsoft.wpsoffice.mac/Data/tmp/picturecompress_20250514222301/output_1.jpgoutput_1"/>
          <p:cNvPicPr preferRelativeResize="0">
            <a:picLocks noChangeAspect="1"/>
          </p:cNvPicPr>
          <p:nvPr>
            <p:custDataLst>
              <p:tags r:id="rId4"/>
            </p:custDataLst>
          </p:nvPr>
        </p:nvPicPr>
        <p:blipFill>
          <a:blip r:embed="rId2">
            <a:alphaModFix amt="13000"/>
          </a:blip>
          <a:srcRect t="5532" b="6170"/>
          <a:stretch>
            <a:fillRect/>
          </a:stretch>
        </p:blipFill>
        <p:spPr>
          <a:xfrm>
            <a:off x="0" y="1179195"/>
            <a:ext cx="4571365" cy="5637530"/>
          </a:xfrm>
          <a:custGeom>
            <a:avLst/>
            <a:gdLst>
              <a:gd name="connisteX0" fmla="*/ 0 w 4038603"/>
              <a:gd name="connsiteY0" fmla="*/ 203197 h 5638803"/>
              <a:gd name="connisteX1" fmla="*/ 203197 w 4038603"/>
              <a:gd name="connsiteY1" fmla="*/ 0 h 5638803"/>
              <a:gd name="connisteX2" fmla="*/ 3835395 w 4038603"/>
              <a:gd name="connsiteY2" fmla="*/ 0 h 5638803"/>
              <a:gd name="connisteX3" fmla="*/ 4038603 w 4038603"/>
              <a:gd name="connsiteY3" fmla="*/ 203197 h 5638803"/>
              <a:gd name="connisteX4" fmla="*/ 4038603 w 4038603"/>
              <a:gd name="connsiteY4" fmla="*/ 5435595 h 5638803"/>
              <a:gd name="connisteX5" fmla="*/ 3835395 w 4038603"/>
              <a:gd name="connsiteY5" fmla="*/ 5638803 h 5638803"/>
              <a:gd name="connisteX6" fmla="*/ 203197 w 4038603"/>
              <a:gd name="connsiteY6" fmla="*/ 5638803 h 5638803"/>
              <a:gd name="connisteX7" fmla="*/ 0 w 4038603"/>
              <a:gd name="connsiteY7" fmla="*/ 5435595 h 5638803"/>
              <a:gd name="connisteX8" fmla="*/ 0 w 4038603"/>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3" h="5638803">
                <a:moveTo>
                  <a:pt x="0" y="203198"/>
                </a:moveTo>
                <a:cubicBezTo>
                  <a:pt x="0" y="90974"/>
                  <a:pt x="90974" y="0"/>
                  <a:pt x="203198" y="0"/>
                </a:cubicBezTo>
                <a:lnTo>
                  <a:pt x="3835396" y="0"/>
                </a:lnTo>
                <a:cubicBezTo>
                  <a:pt x="3947629" y="0"/>
                  <a:pt x="4038603" y="90974"/>
                  <a:pt x="4038603" y="203198"/>
                </a:cubicBezTo>
                <a:lnTo>
                  <a:pt x="4038603" y="5435596"/>
                </a:lnTo>
                <a:cubicBezTo>
                  <a:pt x="4038603" y="5547829"/>
                  <a:pt x="3947629" y="5638803"/>
                  <a:pt x="3835396" y="5638803"/>
                </a:cubicBezTo>
                <a:lnTo>
                  <a:pt x="203198" y="5638803"/>
                </a:lnTo>
                <a:cubicBezTo>
                  <a:pt x="90974" y="5638803"/>
                  <a:pt x="0" y="5547829"/>
                  <a:pt x="0" y="5435596"/>
                </a:cubicBezTo>
                <a:lnTo>
                  <a:pt x="0" y="203198"/>
                </a:lnTo>
                <a:close/>
              </a:path>
            </a:pathLst>
          </a:custGeom>
          <a:blipFill rotWithShape="1">
            <a:blip r:embed="rId3"/>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6" name="object 3"/>
          <p:cNvSpPr/>
          <p:nvPr/>
        </p:nvSpPr>
        <p:spPr>
          <a:xfrm>
            <a:off x="0" y="819911"/>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9" name="矩形 8"/>
          <p:cNvSpPr/>
          <p:nvPr/>
        </p:nvSpPr>
        <p:spPr>
          <a:xfrm>
            <a:off x="0" y="104140"/>
            <a:ext cx="22098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1" name="矩形 10"/>
          <p:cNvSpPr/>
          <p:nvPr/>
        </p:nvSpPr>
        <p:spPr>
          <a:xfrm>
            <a:off x="259080" y="104140"/>
            <a:ext cx="7620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5" name="文本框 14"/>
          <p:cNvSpPr txBox="1"/>
          <p:nvPr/>
        </p:nvSpPr>
        <p:spPr>
          <a:xfrm>
            <a:off x="502920" y="167005"/>
            <a:ext cx="6079490" cy="521970"/>
          </a:xfrm>
          <a:prstGeom prst="rect">
            <a:avLst/>
          </a:prstGeom>
          <a:noFill/>
        </p:spPr>
        <p:txBody>
          <a:bodyPr wrap="none" rtlCol="0" anchor="t">
            <a:spAutoFit/>
          </a:bodyPr>
          <a:lstStyle/>
          <a:p>
            <a:pPr algn="l"/>
            <a:r>
              <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总结与展望</a:t>
            </a:r>
            <a:r>
              <a:rPr lang="en-US" altLang="zh-CN"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 —— </a:t>
            </a:r>
            <a:r>
              <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定位未来，经纬世界</a:t>
            </a:r>
            <a:endParaRPr lang="zh-CN" altLang="en-US" sz="2800" b="1" dirty="0">
              <a:solidFill>
                <a:schemeClr val="tx1"/>
              </a:solidFill>
              <a:latin typeface="Arial" panose="020B0604020202090204" pitchFamily="34" charset="0"/>
              <a:ea typeface="Arial" panose="020B0604020202090204" pitchFamily="34" charset="0"/>
              <a:cs typeface="Arial" panose="020B0604020202090204" pitchFamily="34" charset="0"/>
              <a:sym typeface="+mn-ea"/>
            </a:endParaRPr>
          </a:p>
        </p:txBody>
      </p:sp>
      <p:sp>
        <p:nvSpPr>
          <p:cNvPr id="19" name="文本框 18"/>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05</a:t>
            </a:r>
            <a:endParaRPr lang="en-US" altLang="zh-CN">
              <a:latin typeface="Times New Roman Regular" panose="02020503050405090304" charset="0"/>
              <a:cs typeface="Times New Roman Regular" panose="02020503050405090304" charset="0"/>
            </a:endParaRPr>
          </a:p>
        </p:txBody>
      </p:sp>
      <p:sp>
        <p:nvSpPr>
          <p:cNvPr id="2" name="文本框 1"/>
          <p:cNvSpPr txBox="1"/>
          <p:nvPr/>
        </p:nvSpPr>
        <p:spPr>
          <a:xfrm>
            <a:off x="0" y="730250"/>
            <a:ext cx="9143365" cy="56515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zh-CN" altLang="en-US" sz="2200" b="1" dirty="0">
                <a:solidFill>
                  <a:srgbClr val="003399"/>
                </a:solidFill>
                <a:cs typeface="Arial" panose="020B0604020202090204" pitchFamily="34" charset="0"/>
                <a:sym typeface="+mn-ea"/>
              </a:rPr>
              <a:t>案例对比与总结</a:t>
            </a:r>
            <a:r>
              <a:rPr lang="en-US" altLang="zh-CN" sz="2200" b="1" dirty="0">
                <a:solidFill>
                  <a:srgbClr val="003399"/>
                </a:solidFill>
                <a:cs typeface="Arial" panose="020B0604020202090204" pitchFamily="34" charset="0"/>
                <a:sym typeface="+mn-ea"/>
              </a:rPr>
              <a:t> </a:t>
            </a:r>
            <a:endParaRPr lang="en-US" altLang="zh-CN" sz="2200" b="1" dirty="0">
              <a:solidFill>
                <a:srgbClr val="003399"/>
              </a:solidFill>
              <a:cs typeface="Arial" panose="020B0604020202090204" pitchFamily="34" charset="0"/>
              <a:sym typeface="+mn-ea"/>
            </a:endParaRPr>
          </a:p>
        </p:txBody>
      </p:sp>
      <p:pic>
        <p:nvPicPr>
          <p:cNvPr id="12" name="图片 11" descr="/data/temp/86e15421-30da-11f0-888e-fe12b53a8e9e.jpg86e15421-30da-11f0-888e-fe12b53a8e9e"/>
          <p:cNvPicPr>
            <a:picLocks noChangeAspect="1"/>
          </p:cNvPicPr>
          <p:nvPr>
            <p:custDataLst>
              <p:tags r:id="rId5"/>
            </p:custDataLst>
          </p:nvPr>
        </p:nvPicPr>
        <p:blipFill>
          <a:blip r:embed="rId6">
            <a:lum bright="6000" contrast="-6000"/>
          </a:blip>
          <a:srcRect l="30281" t="-183" r="40440"/>
          <a:stretch>
            <a:fillRect/>
          </a:stretch>
        </p:blipFill>
        <p:spPr>
          <a:xfrm>
            <a:off x="8292465" y="0"/>
            <a:ext cx="850900" cy="819785"/>
          </a:xfrm>
          <a:prstGeom prst="rect">
            <a:avLst/>
          </a:prstGeom>
          <a:ln w="25400">
            <a:solidFill>
              <a:schemeClr val="accent1"/>
            </a:solidFill>
          </a:ln>
        </p:spPr>
      </p:pic>
      <p:sp>
        <p:nvSpPr>
          <p:cNvPr id="7" name="文本框 6"/>
          <p:cNvSpPr txBox="1"/>
          <p:nvPr/>
        </p:nvSpPr>
        <p:spPr>
          <a:xfrm>
            <a:off x="0" y="5220335"/>
            <a:ext cx="9070340" cy="1596390"/>
          </a:xfrm>
          <a:prstGeom prst="rect">
            <a:avLst/>
          </a:prstGeom>
          <a:noFill/>
        </p:spPr>
        <p:txBody>
          <a:bodyPr wrap="square" rtlCol="0" anchor="t">
            <a:noAutofit/>
          </a:bodyPr>
          <a:p>
            <a:r>
              <a:rPr lang="zh-CN" altLang="en-US" sz="1400" b="1">
                <a:solidFill>
                  <a:srgbClr val="FF0000"/>
                </a:solidFill>
                <a:latin typeface="Arial Bold" panose="020B0604020202090204" charset="0"/>
                <a:cs typeface="Arial Bold" panose="020B0604020202090204" charset="0"/>
              </a:rPr>
              <a:t>全球动态参考框架</a:t>
            </a:r>
            <a:r>
              <a:rPr lang="en-US" altLang="zh-CN" sz="1400" b="1">
                <a:solidFill>
                  <a:srgbClr val="FF0000"/>
                </a:solidFill>
                <a:latin typeface="Arial Bold" panose="020B0604020202090204" charset="0"/>
                <a:cs typeface="Arial Bold" panose="020B0604020202090204" charset="0"/>
              </a:rPr>
              <a:t>:</a:t>
            </a:r>
            <a:r>
              <a:rPr lang="zh-CN" altLang="en-US" sz="1400"/>
              <a:t>进一步考虑板块运动、地球自转变化、潮汐等因素，实现更高精度和</a:t>
            </a:r>
            <a:r>
              <a:rPr lang="en-US" altLang="zh-CN" sz="1400"/>
              <a:t>“</a:t>
            </a:r>
            <a:r>
              <a:rPr lang="zh-CN" altLang="en-US" sz="1400"/>
              <a:t>鲜活</a:t>
            </a:r>
            <a:r>
              <a:rPr lang="en-US" altLang="zh-CN" sz="1400"/>
              <a:t>”</a:t>
            </a:r>
            <a:r>
              <a:rPr lang="zh-CN" altLang="en-US" sz="1400"/>
              <a:t>的坐标基准。</a:t>
            </a:r>
            <a:endParaRPr lang="zh-CN" altLang="en-US" sz="1400"/>
          </a:p>
          <a:p>
            <a:r>
              <a:rPr lang="en-US" altLang="zh-CN" sz="1400" b="1">
                <a:solidFill>
                  <a:srgbClr val="FF0000"/>
                </a:solidFill>
                <a:latin typeface="Arial Bold" panose="020B0604020202090204" charset="0"/>
                <a:cs typeface="Arial Bold" panose="020B0604020202090204" charset="0"/>
              </a:rPr>
              <a:t>ITRF</a:t>
            </a:r>
            <a:r>
              <a:rPr lang="zh-CN" altLang="en-US" sz="1400" b="1">
                <a:solidFill>
                  <a:srgbClr val="FF0000"/>
                </a:solidFill>
                <a:latin typeface="Arial Bold" panose="020B0604020202090204" charset="0"/>
                <a:cs typeface="Arial Bold" panose="020B0604020202090204" charset="0"/>
              </a:rPr>
              <a:t>的持续精化与应用深化</a:t>
            </a:r>
            <a:r>
              <a:rPr lang="en-US" altLang="zh-CN" sz="1400" b="1">
                <a:solidFill>
                  <a:srgbClr val="FF0000"/>
                </a:solidFill>
                <a:latin typeface="Arial Bold" panose="020B0604020202090204" charset="0"/>
                <a:cs typeface="Arial Bold" panose="020B0604020202090204" charset="0"/>
              </a:rPr>
              <a:t>:</a:t>
            </a:r>
            <a:r>
              <a:rPr lang="zh-CN" altLang="en-US" sz="1400"/>
              <a:t>国际地球参考框架</a:t>
            </a:r>
            <a:r>
              <a:rPr lang="en-US" altLang="zh-CN" sz="1400"/>
              <a:t> (ITRF) </a:t>
            </a:r>
            <a:r>
              <a:rPr lang="zh-CN" altLang="en-US" sz="1400"/>
              <a:t>作为全球标准的重要性日益凸显。</a:t>
            </a:r>
            <a:endParaRPr lang="zh-CN" altLang="en-US" sz="1400"/>
          </a:p>
          <a:p>
            <a:r>
              <a:rPr lang="en-US" altLang="zh-CN" sz="1400" b="1">
                <a:solidFill>
                  <a:srgbClr val="FF0000"/>
                </a:solidFill>
              </a:rPr>
              <a:t>GNSS</a:t>
            </a:r>
            <a:r>
              <a:rPr lang="zh-CN" altLang="en-US" sz="1400" b="1">
                <a:solidFill>
                  <a:srgbClr val="FF0000"/>
                </a:solidFill>
              </a:rPr>
              <a:t>技术的持续革新与多系统融合</a:t>
            </a:r>
            <a:r>
              <a:rPr lang="en-US" altLang="zh-CN" sz="1400" b="1">
                <a:solidFill>
                  <a:srgbClr val="FF0000"/>
                </a:solidFill>
                <a:latin typeface="Arial Bold" panose="020B0604020202090204" charset="0"/>
                <a:cs typeface="Arial Bold" panose="020B0604020202090204" charset="0"/>
                <a:sym typeface="+mn-ea"/>
              </a:rPr>
              <a:t>:</a:t>
            </a:r>
            <a:r>
              <a:rPr lang="en-US" altLang="zh-CN" sz="1400"/>
              <a:t>GPS, GLONASS, Galileo, BeiDou</a:t>
            </a:r>
            <a:r>
              <a:rPr lang="zh-CN" altLang="en-US" sz="1400"/>
              <a:t>等多系统并存与互操作，将提供更稳健、更高精度的定位服务，对坐标系提出更高要求。</a:t>
            </a:r>
            <a:endParaRPr lang="zh-CN" altLang="en-US" sz="1400"/>
          </a:p>
          <a:p>
            <a:r>
              <a:rPr lang="zh-CN" altLang="en-US" sz="1400" b="1">
                <a:solidFill>
                  <a:srgbClr val="FF0000"/>
                </a:solidFill>
              </a:rPr>
              <a:t>实时精密定位服务的普及</a:t>
            </a:r>
            <a:r>
              <a:rPr lang="en-US" altLang="zh-CN" sz="1400" b="1">
                <a:solidFill>
                  <a:srgbClr val="FF0000"/>
                </a:solidFill>
                <a:latin typeface="Arial Bold" panose="020B0604020202090204" charset="0"/>
                <a:cs typeface="Arial Bold" panose="020B0604020202090204" charset="0"/>
                <a:sym typeface="+mn-ea"/>
              </a:rPr>
              <a:t>:</a:t>
            </a:r>
            <a:r>
              <a:rPr lang="zh-CN" altLang="en-US" sz="1400"/>
              <a:t>自动驾驶、物联网、智慧城市等新兴领域对实时、高精度、无缝的坐标服务需求旺盛。</a:t>
            </a:r>
            <a:endParaRPr lang="zh-CN" altLang="en-US" sz="1400"/>
          </a:p>
          <a:p>
            <a:r>
              <a:rPr lang="zh-CN" altLang="en-US" sz="1400" b="1">
                <a:solidFill>
                  <a:srgbClr val="FF0000"/>
                </a:solidFill>
              </a:rPr>
              <a:t>地理信息系统与地球系统科学的深度融合</a:t>
            </a:r>
            <a:r>
              <a:rPr lang="en-US" altLang="zh-CN" sz="1400" b="1">
                <a:solidFill>
                  <a:srgbClr val="FF0000"/>
                </a:solidFill>
                <a:latin typeface="Arial Bold" panose="020B0604020202090204" charset="0"/>
                <a:cs typeface="Arial Bold" panose="020B0604020202090204" charset="0"/>
                <a:sym typeface="+mn-ea"/>
              </a:rPr>
              <a:t>:</a:t>
            </a:r>
            <a:r>
              <a:rPr lang="zh-CN" altLang="en-US" sz="1400"/>
              <a:t>坐标系作为空间数据的</a:t>
            </a:r>
            <a:r>
              <a:rPr lang="en-US" altLang="zh-CN" sz="1400"/>
              <a:t>“</a:t>
            </a:r>
            <a:r>
              <a:rPr lang="zh-CN" altLang="en-US" sz="1400"/>
              <a:t>语言</a:t>
            </a:r>
            <a:r>
              <a:rPr lang="en-US" altLang="zh-CN" sz="1400"/>
              <a:t>”</a:t>
            </a:r>
            <a:r>
              <a:rPr lang="zh-CN" altLang="en-US" sz="1400"/>
              <a:t>，将在理解和应对全球气候变化、资源环境挑战中发挥更关键作用</a:t>
            </a:r>
            <a:r>
              <a:rPr lang="en-US" altLang="zh-CN" sz="1400"/>
              <a:t>!</a:t>
            </a:r>
            <a:endParaRPr lang="en-US" altLang="zh-CN" sz="1400"/>
          </a:p>
        </p:txBody>
      </p:sp>
      <p:graphicFrame>
        <p:nvGraphicFramePr>
          <p:cNvPr id="14" name="表格 13"/>
          <p:cNvGraphicFramePr/>
          <p:nvPr>
            <p:custDataLst>
              <p:tags r:id="rId7"/>
            </p:custDataLst>
          </p:nvPr>
        </p:nvGraphicFramePr>
        <p:xfrm>
          <a:off x="26670" y="1205865"/>
          <a:ext cx="9070975" cy="3977640"/>
        </p:xfrm>
        <a:graphic>
          <a:graphicData uri="http://schemas.openxmlformats.org/drawingml/2006/table">
            <a:tbl>
              <a:tblPr/>
              <a:tblGrid>
                <a:gridCol w="739140"/>
                <a:gridCol w="2161540"/>
                <a:gridCol w="1377315"/>
                <a:gridCol w="1996440"/>
                <a:gridCol w="2796540"/>
              </a:tblGrid>
              <a:tr h="0">
                <a:tc>
                  <a:txBody>
                    <a:bodyPr/>
                    <a:p>
                      <a:pPr algn="ctr">
                        <a:spcBef>
                          <a:spcPts val="100"/>
                        </a:spcBef>
                        <a:spcAft>
                          <a:spcPts val="100"/>
                        </a:spcAft>
                      </a:pPr>
                      <a:r>
                        <a:rPr lang="zh-CN" sz="900" b="1">
                          <a:latin typeface="Aptos"/>
                          <a:ea typeface="Aptos"/>
                        </a:rPr>
                        <a:t>国家</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演进阶段</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近似时期</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主要驱动因素</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时代特征</a:t>
                      </a:r>
                      <a:r>
                        <a:rPr lang="zh-CN" altLang="en-US" sz="900" b="1">
                          <a:latin typeface="Aptos"/>
                          <a:ea typeface="Aptos"/>
                        </a:rPr>
                        <a:t> </a:t>
                      </a:r>
                      <a:r>
                        <a:rPr lang="en-US" altLang="zh-CN" sz="900" b="1">
                          <a:latin typeface="Aptos"/>
                          <a:ea typeface="Aptos"/>
                        </a:rPr>
                        <a:t>/ </a:t>
                      </a:r>
                      <a:r>
                        <a:rPr lang="zh-CN" sz="900" b="1">
                          <a:latin typeface="Aptos"/>
                          <a:ea typeface="Aptos"/>
                        </a:rPr>
                        <a:t>关键产出</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rowSpan="3">
                  <a:txBody>
                    <a:bodyPr/>
                    <a:p>
                      <a:pPr algn="ctr">
                        <a:spcBef>
                          <a:spcPts val="100"/>
                        </a:spcBef>
                        <a:spcAft>
                          <a:spcPts val="100"/>
                        </a:spcAft>
                      </a:pPr>
                      <a:r>
                        <a:rPr lang="zh-CN" sz="900" b="1">
                          <a:latin typeface="Aptos"/>
                          <a:ea typeface="Aptos"/>
                        </a:rPr>
                        <a:t>中国</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建国初期</a:t>
                      </a:r>
                      <a:r>
                        <a:rPr lang="zh-CN" altLang="en-US" sz="900" b="1">
                          <a:latin typeface="Aptos"/>
                          <a:ea typeface="Aptos"/>
                        </a:rPr>
                        <a:t> </a:t>
                      </a:r>
                      <a:r>
                        <a:rPr lang="en-US" altLang="zh-CN" sz="900" b="1">
                          <a:latin typeface="Aptos"/>
                          <a:ea typeface="Aptos"/>
                        </a:rPr>
                        <a:t>(BJ54</a:t>
                      </a:r>
                      <a:r>
                        <a:rPr lang="zh-CN" altLang="en-US" sz="900" b="1">
                          <a:latin typeface="Aptos"/>
                          <a:ea typeface="Aptos"/>
                        </a:rPr>
                        <a:t>等</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1950s - 1970s</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政治导向（苏式体系），国家统一与大规模建设需求，奠定基础。</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独立自主</a:t>
                      </a:r>
                      <a:r>
                        <a:rPr lang="zh-CN" altLang="en-US" sz="900" b="1">
                          <a:latin typeface="Aptos"/>
                          <a:ea typeface="Aptos"/>
                        </a:rPr>
                        <a:t> </a:t>
                      </a:r>
                      <a:r>
                        <a:rPr lang="en-US" altLang="zh-CN" sz="900" b="1">
                          <a:latin typeface="Aptos"/>
                          <a:ea typeface="Aptos"/>
                        </a:rPr>
                        <a:t>(</a:t>
                      </a:r>
                      <a:r>
                        <a:rPr lang="zh-CN" altLang="en-US" sz="900" b="1">
                          <a:latin typeface="Aptos"/>
                          <a:ea typeface="Aptos"/>
                        </a:rPr>
                        <a:t>西安</a:t>
                      </a:r>
                      <a:r>
                        <a:rPr lang="en-US" altLang="zh-CN" sz="900" b="1">
                          <a:latin typeface="Aptos"/>
                          <a:ea typeface="Aptos"/>
                        </a:rPr>
                        <a:t>80)</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1970s - 1990s</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国家主权与安全优先，自主研发，精度提升，服务国家发展。</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全球化与高精度</a:t>
                      </a:r>
                      <a:r>
                        <a:rPr lang="zh-CN" altLang="en-US" sz="900" b="1">
                          <a:latin typeface="Aptos"/>
                          <a:ea typeface="Aptos"/>
                        </a:rPr>
                        <a:t> </a:t>
                      </a:r>
                      <a:r>
                        <a:rPr lang="en-US" altLang="zh-CN" sz="900" b="1">
                          <a:latin typeface="Aptos"/>
                          <a:ea typeface="Aptos"/>
                        </a:rPr>
                        <a:t>(CGCS2000)</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2000s - </a:t>
                      </a:r>
                      <a:r>
                        <a:rPr lang="zh-CN" sz="900">
                          <a:latin typeface="Aptos"/>
                          <a:ea typeface="Aptos"/>
                        </a:rPr>
                        <a:t>至今</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r>
                        <a:rPr lang="en-US" altLang="zh-CN" sz="900">
                          <a:latin typeface="Aptos"/>
                          <a:ea typeface="Aptos"/>
                        </a:rPr>
                        <a:t>, </a:t>
                      </a:r>
                      <a:br>
                        <a:rPr lang="en-US" altLang="zh-CN" sz="900">
                          <a:latin typeface="Aptos"/>
                          <a:ea typeface="Aptos"/>
                        </a:rPr>
                      </a:br>
                      <a:r>
                        <a:rPr lang="zh-CN" sz="900">
                          <a:latin typeface="Aptos"/>
                          <a:ea typeface="Aptos"/>
                        </a:rPr>
                        <a:t>经济与社会发展</a:t>
                      </a:r>
                      <a:r>
                        <a:rPr lang="zh-CN" altLang="en-US" sz="900">
                          <a:latin typeface="Aptos"/>
                          <a:ea typeface="Aptos"/>
                        </a:rPr>
                        <a:t> </a:t>
                      </a:r>
                      <a:r>
                        <a:rPr lang="en-US" altLang="zh-CN" sz="900">
                          <a:latin typeface="Aptos"/>
                          <a:ea typeface="Aptos"/>
                        </a:rPr>
                        <a:t>, </a:t>
                      </a:r>
                      <a:br>
                        <a:rPr lang="en-US" altLang="zh-CN" sz="900">
                          <a:latin typeface="Aptos"/>
                          <a:ea typeface="Aptos"/>
                        </a:rPr>
                      </a:br>
                      <a:r>
                        <a:rPr lang="zh-CN" sz="900">
                          <a:latin typeface="Aptos"/>
                          <a:ea typeface="Aptos"/>
                        </a:rPr>
                        <a:t>国际合作与标准化</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技术驱动（</a:t>
                      </a:r>
                      <a:r>
                        <a:rPr lang="en-US" altLang="zh-CN" sz="900">
                          <a:latin typeface="Aptos"/>
                          <a:ea typeface="Aptos"/>
                        </a:rPr>
                        <a:t>GNSS</a:t>
                      </a:r>
                      <a:r>
                        <a:rPr lang="zh-CN" altLang="en-US" sz="900">
                          <a:latin typeface="Aptos"/>
                          <a:ea typeface="Aptos"/>
                        </a:rPr>
                        <a:t>），融入全球（</a:t>
                      </a:r>
                      <a:r>
                        <a:rPr lang="en-US" altLang="zh-CN" sz="900">
                          <a:latin typeface="Aptos"/>
                          <a:ea typeface="Aptos"/>
                        </a:rPr>
                        <a:t>ITRF</a:t>
                      </a:r>
                      <a:r>
                        <a:rPr lang="zh-CN" altLang="en-US" sz="900">
                          <a:latin typeface="Aptos"/>
                          <a:ea typeface="Aptos"/>
                        </a:rPr>
                        <a:t>兼容），满足信息化社会高精度需求。</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rowSpan="3">
                  <a:txBody>
                    <a:bodyPr/>
                    <a:p>
                      <a:pPr algn="ctr">
                        <a:spcBef>
                          <a:spcPts val="100"/>
                        </a:spcBef>
                        <a:spcAft>
                          <a:spcPts val="100"/>
                        </a:spcAft>
                      </a:pPr>
                      <a:r>
                        <a:rPr lang="zh-CN" sz="900" b="1">
                          <a:latin typeface="Aptos"/>
                          <a:ea typeface="Aptos"/>
                        </a:rPr>
                        <a:t>美国</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国家版图构建</a:t>
                      </a:r>
                      <a:r>
                        <a:rPr lang="zh-CN" altLang="en-US" sz="900" b="1">
                          <a:latin typeface="Aptos"/>
                          <a:ea typeface="Aptos"/>
                        </a:rPr>
                        <a:t> </a:t>
                      </a:r>
                      <a:r>
                        <a:rPr lang="en-US" altLang="zh-CN" sz="900" b="1">
                          <a:latin typeface="Aptos"/>
                          <a:ea typeface="Aptos"/>
                        </a:rPr>
                        <a:t>(NAD27)</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a:t>
                      </a:r>
                      <a:r>
                        <a:rPr lang="zh-CN" altLang="en-US" sz="900">
                          <a:latin typeface="Aptos"/>
                          <a:ea typeface="Aptos"/>
                        </a:rPr>
                        <a:t>世纪末</a:t>
                      </a:r>
                      <a:r>
                        <a:rPr lang="zh-CN" altLang="en-US" sz="900">
                          <a:latin typeface="Aptos"/>
                          <a:ea typeface="Aptos"/>
                        </a:rPr>
                        <a:t> </a:t>
                      </a:r>
                      <a:r>
                        <a:rPr lang="en-US" altLang="zh-CN" sz="900">
                          <a:latin typeface="Aptos"/>
                          <a:ea typeface="Aptos"/>
                        </a:rPr>
                        <a:t>- </a:t>
                      </a:r>
                      <a:r>
                        <a:rPr lang="en-US" altLang="zh-CN" sz="900">
                          <a:latin typeface="Aptos"/>
                          <a:ea typeface="Aptos"/>
                        </a:rPr>
                        <a:t>1980s</a:t>
                      </a:r>
                      <a:r>
                        <a:rPr lang="zh-CN" altLang="en-US" sz="900">
                          <a:latin typeface="Aptos"/>
                          <a:ea typeface="Aptos"/>
                        </a:rPr>
                        <a:t>初</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国家统一测绘，资源开发，基于经典大地测量，服务国家扩张与发展。</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空间时代</a:t>
                      </a:r>
                      <a:r>
                        <a:rPr lang="zh-CN" altLang="en-US" sz="900" b="1">
                          <a:latin typeface="Aptos"/>
                          <a:ea typeface="Aptos"/>
                        </a:rPr>
                        <a:t> </a:t>
                      </a:r>
                      <a:r>
                        <a:rPr lang="en-US" altLang="zh-CN" sz="900" b="1">
                          <a:latin typeface="Aptos"/>
                          <a:ea typeface="Aptos"/>
                        </a:rPr>
                        <a:t>(NAD83)</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1980s - </a:t>
                      </a:r>
                      <a:r>
                        <a:rPr lang="en-US" altLang="zh-CN" sz="900">
                          <a:latin typeface="Aptos"/>
                          <a:ea typeface="Aptos"/>
                        </a:rPr>
                        <a:t>2000s</a:t>
                      </a:r>
                      <a:r>
                        <a:rPr lang="zh-CN" altLang="en-US" sz="900">
                          <a:latin typeface="Aptos"/>
                          <a:ea typeface="Aptos"/>
                        </a:rPr>
                        <a:t>初</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技术驱动（空间技术、</a:t>
                      </a:r>
                      <a:r>
                        <a:rPr lang="en-US" altLang="zh-CN" sz="900">
                          <a:latin typeface="Aptos"/>
                          <a:ea typeface="Aptos"/>
                        </a:rPr>
                        <a:t>GPS/WGS84</a:t>
                      </a:r>
                      <a:r>
                        <a:rPr lang="zh-CN" altLang="en-US" sz="900">
                          <a:latin typeface="Aptos"/>
                          <a:ea typeface="Aptos"/>
                        </a:rPr>
                        <a:t>影响），地心参考系，精度大幅提升，初步全球化。</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85800">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动态与实时</a:t>
                      </a:r>
                      <a:r>
                        <a:rPr lang="zh-CN" altLang="en-US" sz="900" b="1">
                          <a:latin typeface="Aptos"/>
                          <a:ea typeface="Aptos"/>
                        </a:rPr>
                        <a:t> </a:t>
                      </a:r>
                      <a:r>
                        <a:rPr lang="en-US" altLang="zh-CN" sz="900" b="1">
                          <a:latin typeface="Aptos"/>
                          <a:ea typeface="Aptos"/>
                        </a:rPr>
                        <a:t>(NAD83</a:t>
                      </a:r>
                      <a:r>
                        <a:rPr lang="zh-CN" altLang="en-US" sz="900" b="1">
                          <a:latin typeface="Aptos"/>
                          <a:ea typeface="Aptos"/>
                        </a:rPr>
                        <a:t>更新与未来</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2000s - </a:t>
                      </a:r>
                      <a:r>
                        <a:rPr lang="zh-CN" sz="900">
                          <a:latin typeface="Aptos"/>
                          <a:ea typeface="Aptos"/>
                        </a:rPr>
                        <a:t>至今</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r>
                        <a:rPr lang="en-US" altLang="zh-CN" sz="900">
                          <a:latin typeface="Aptos"/>
                          <a:ea typeface="Aptos"/>
                        </a:rPr>
                        <a:t>, </a:t>
                      </a:r>
                      <a:br>
                        <a:rPr lang="en-US" altLang="zh-CN" sz="900">
                          <a:latin typeface="Aptos"/>
                          <a:ea typeface="Aptos"/>
                        </a:rPr>
                      </a:br>
                      <a:r>
                        <a:rPr lang="zh-CN" sz="900">
                          <a:latin typeface="Aptos"/>
                          <a:ea typeface="Aptos"/>
                        </a:rPr>
                        <a:t>经济与社会发展</a:t>
                      </a:r>
                      <a:r>
                        <a:rPr lang="zh-CN" altLang="en-US" sz="900">
                          <a:latin typeface="Aptos"/>
                          <a:ea typeface="Aptos"/>
                        </a:rPr>
                        <a:t> </a:t>
                      </a:r>
                      <a:r>
                        <a:rPr lang="en-US" altLang="zh-CN" sz="900">
                          <a:latin typeface="Aptos"/>
                          <a:ea typeface="Aptos"/>
                        </a:rPr>
                        <a:t>, </a:t>
                      </a:r>
                      <a:br>
                        <a:rPr lang="en-US" altLang="zh-CN" sz="900">
                          <a:latin typeface="Aptos"/>
                          <a:ea typeface="Aptos"/>
                        </a:rPr>
                      </a:br>
                      <a:r>
                        <a:rPr lang="zh-CN" sz="900">
                          <a:latin typeface="Aptos"/>
                          <a:ea typeface="Aptos"/>
                        </a:rPr>
                        <a:t>地球科学认知与灾害应对</a:t>
                      </a:r>
                      <a:r>
                        <a:rPr lang="en-US" altLang="zh-CN" sz="900">
                          <a:latin typeface="Aptos"/>
                          <a:ea typeface="Aptos"/>
                        </a:rPr>
                        <a:t>, </a:t>
                      </a:r>
                      <a:br>
                        <a:rPr lang="en-US" altLang="zh-CN" sz="900">
                          <a:latin typeface="Aptos"/>
                          <a:ea typeface="Aptos"/>
                        </a:rPr>
                      </a:br>
                      <a:r>
                        <a:rPr lang="zh-CN" sz="900">
                          <a:latin typeface="Aptos"/>
                          <a:ea typeface="Aptos"/>
                        </a:rPr>
                        <a:t>国际合作与标准化</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响应地壳运动与灾害，高频更新，实时服务（</a:t>
                      </a:r>
                      <a:r>
                        <a:rPr lang="en-US" altLang="zh-CN" sz="900">
                          <a:latin typeface="Aptos"/>
                          <a:ea typeface="Aptos"/>
                        </a:rPr>
                        <a:t>CORS</a:t>
                      </a:r>
                      <a:r>
                        <a:rPr lang="zh-CN" altLang="en-US" sz="900">
                          <a:latin typeface="Aptos"/>
                          <a:ea typeface="Aptos"/>
                        </a:rPr>
                        <a:t>），与</a:t>
                      </a:r>
                      <a:r>
                        <a:rPr lang="en-US" altLang="zh-CN" sz="900">
                          <a:latin typeface="Aptos"/>
                          <a:ea typeface="Aptos"/>
                        </a:rPr>
                        <a:t>WGS84</a:t>
                      </a:r>
                      <a:r>
                        <a:rPr lang="zh-CN" altLang="en-US" sz="900">
                          <a:latin typeface="Aptos"/>
                          <a:ea typeface="Aptos"/>
                        </a:rPr>
                        <a:t>等全球系统精细协调。</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algn="ctr">
                        <a:spcBef>
                          <a:spcPts val="100"/>
                        </a:spcBef>
                        <a:spcAft>
                          <a:spcPts val="100"/>
                        </a:spcAft>
                      </a:pPr>
                      <a:r>
                        <a:rPr lang="zh-CN" sz="900" b="1">
                          <a:latin typeface="Aptos"/>
                          <a:ea typeface="Aptos"/>
                        </a:rPr>
                        <a:t>欧洲</a:t>
                      </a:r>
                      <a:r>
                        <a:rPr lang="zh-CN" altLang="en-US" sz="900" b="1">
                          <a:latin typeface="Aptos"/>
                          <a:ea typeface="Aptos"/>
                        </a:rPr>
                        <a:t> </a:t>
                      </a:r>
                      <a:r>
                        <a:rPr lang="en-US" altLang="zh-CN" sz="900" b="1">
                          <a:latin typeface="Aptos"/>
                          <a:ea typeface="Aptos"/>
                        </a:rPr>
                        <a:t>(</a:t>
                      </a:r>
                      <a:r>
                        <a:rPr lang="zh-CN" altLang="en-US" sz="900" b="1">
                          <a:latin typeface="Aptos"/>
                          <a:ea typeface="Aptos"/>
                        </a:rPr>
                        <a:t>欧盟</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一体化需求</a:t>
                      </a:r>
                      <a:r>
                        <a:rPr lang="zh-CN" altLang="en-US" sz="900" b="1">
                          <a:latin typeface="Aptos"/>
                          <a:ea typeface="Aptos"/>
                        </a:rPr>
                        <a:t> </a:t>
                      </a:r>
                      <a:r>
                        <a:rPr lang="en-US" altLang="zh-CN" sz="900" b="1">
                          <a:latin typeface="Aptos"/>
                          <a:ea typeface="Aptos"/>
                        </a:rPr>
                        <a:t>(ETRS89</a:t>
                      </a:r>
                      <a:r>
                        <a:rPr lang="zh-CN" altLang="en-US" sz="900" b="1">
                          <a:latin typeface="Aptos"/>
                          <a:ea typeface="Aptos"/>
                        </a:rPr>
                        <a:t>之前</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&lt; 1980s</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r>
                        <a:rPr lang="zh-CN" altLang="en-US" sz="900">
                          <a:latin typeface="Aptos"/>
                          <a:ea typeface="Aptos"/>
                        </a:rPr>
                        <a:t> </a:t>
                      </a:r>
                      <a:r>
                        <a:rPr lang="en-US" altLang="zh-CN" sz="900">
                          <a:latin typeface="Aptos"/>
                          <a:ea typeface="Aptos"/>
                        </a:rPr>
                        <a:t>(</a:t>
                      </a:r>
                      <a:r>
                        <a:rPr lang="zh-CN" altLang="en-US" sz="900">
                          <a:latin typeface="Aptos"/>
                          <a:ea typeface="Aptos"/>
                        </a:rPr>
                        <a:t>各国层面</a:t>
                      </a:r>
                      <a:r>
                        <a:rPr lang="en-US" altLang="zh-CN" sz="900">
                          <a:latin typeface="Aptos"/>
                          <a:ea typeface="Aptos"/>
                        </a:rPr>
                        <a:t>)</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各国独立坐标系林立，数据不兼容，阻碍跨境合作与区域发展。</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algn="ctr">
                        <a:spcBef>
                          <a:spcPts val="100"/>
                        </a:spcBef>
                        <a:spcAft>
                          <a:spcPts val="100"/>
                        </a:spcAft>
                      </a:pPr>
                      <a:r>
                        <a:rPr lang="en-US" altLang="zh-CN" sz="900">
                          <a:latin typeface="Aptos"/>
                          <a:ea typeface="Aptos"/>
                        </a:rPr>
                        <a:t>(</a:t>
                      </a:r>
                      <a:r>
                        <a:rPr lang="zh-CN" altLang="en-US" sz="900">
                          <a:latin typeface="Aptos"/>
                          <a:ea typeface="Aptos"/>
                        </a:rPr>
                        <a:t>以</a:t>
                      </a:r>
                      <a:r>
                        <a:rPr lang="en-US" altLang="zh-CN" sz="900">
                          <a:latin typeface="Aptos"/>
                          <a:ea typeface="Aptos"/>
                        </a:rPr>
                        <a:t>ETRS89</a:t>
                      </a:r>
                      <a:r>
                        <a:rPr lang="zh-CN" altLang="en-US" sz="900">
                          <a:latin typeface="Aptos"/>
                          <a:ea typeface="Aptos"/>
                        </a:rPr>
                        <a:t>为代表</a:t>
                      </a:r>
                      <a:r>
                        <a:rPr lang="en-US" altLang="zh-CN" sz="900">
                          <a:latin typeface="Aptos"/>
                          <a:ea typeface="Aptos"/>
                        </a:rPr>
                        <a:t>)</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区域协同与标准化</a:t>
                      </a:r>
                      <a:r>
                        <a:rPr lang="zh-CN" altLang="en-US" sz="900" b="1">
                          <a:latin typeface="Aptos"/>
                          <a:ea typeface="Aptos"/>
                        </a:rPr>
                        <a:t> </a:t>
                      </a:r>
                      <a:r>
                        <a:rPr lang="en-US" altLang="zh-CN" sz="900" b="1">
                          <a:latin typeface="Aptos"/>
                          <a:ea typeface="Aptos"/>
                        </a:rPr>
                        <a:t>(ETRS89)</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1990s - </a:t>
                      </a:r>
                      <a:r>
                        <a:rPr lang="zh-CN" sz="900">
                          <a:latin typeface="Aptos"/>
                          <a:ea typeface="Aptos"/>
                        </a:rPr>
                        <a:t>至今</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r>
                        <a:rPr lang="en-US" altLang="zh-CN" sz="900">
                          <a:latin typeface="Aptos"/>
                          <a:ea typeface="Aptos"/>
                        </a:rPr>
                        <a:t>, </a:t>
                      </a:r>
                      <a:br>
                        <a:rPr lang="en-US" altLang="zh-CN" sz="900">
                          <a:latin typeface="Aptos"/>
                          <a:ea typeface="Aptos"/>
                        </a:rPr>
                      </a:br>
                      <a:r>
                        <a:rPr lang="zh-CN" sz="900">
                          <a:latin typeface="Aptos"/>
                          <a:ea typeface="Aptos"/>
                        </a:rPr>
                        <a:t>政治与战略需求</a:t>
                      </a:r>
                      <a:r>
                        <a:rPr lang="zh-CN" altLang="en-US" sz="900">
                          <a:latin typeface="Aptos"/>
                          <a:ea typeface="Aptos"/>
                        </a:rPr>
                        <a:t> </a:t>
                      </a:r>
                      <a:r>
                        <a:rPr lang="en-US" altLang="zh-CN" sz="900">
                          <a:latin typeface="Aptos"/>
                          <a:ea typeface="Aptos"/>
                        </a:rPr>
                        <a:t>(</a:t>
                      </a:r>
                      <a:r>
                        <a:rPr lang="zh-CN" altLang="en-US" sz="900">
                          <a:latin typeface="Aptos"/>
                          <a:ea typeface="Aptos"/>
                        </a:rPr>
                        <a:t>欧盟层面</a:t>
                      </a:r>
                      <a:r>
                        <a:rPr lang="en-US" altLang="zh-CN" sz="900">
                          <a:latin typeface="Aptos"/>
                          <a:ea typeface="Aptos"/>
                        </a:rPr>
                        <a:t>), </a:t>
                      </a:r>
                      <a:br>
                        <a:rPr lang="en-US" altLang="zh-CN" sz="900">
                          <a:latin typeface="Aptos"/>
                          <a:ea typeface="Aptos"/>
                        </a:rPr>
                      </a:br>
                      <a:r>
                        <a:rPr lang="zh-CN" sz="900">
                          <a:latin typeface="Aptos"/>
                          <a:ea typeface="Aptos"/>
                        </a:rPr>
                        <a:t>经济与社会发展</a:t>
                      </a:r>
                      <a:r>
                        <a:rPr lang="zh-CN" altLang="en-US" sz="900">
                          <a:latin typeface="Aptos"/>
                          <a:ea typeface="Aptos"/>
                        </a:rPr>
                        <a:t> </a:t>
                      </a:r>
                      <a:r>
                        <a:rPr lang="en-US" altLang="zh-CN" sz="900">
                          <a:latin typeface="Aptos"/>
                          <a:ea typeface="Aptos"/>
                        </a:rPr>
                        <a:t>, </a:t>
                      </a:r>
                      <a:br>
                        <a:rPr lang="en-US" altLang="zh-CN" sz="900">
                          <a:latin typeface="Aptos"/>
                          <a:ea typeface="Aptos"/>
                        </a:rPr>
                      </a:br>
                      <a:r>
                        <a:rPr lang="zh-CN" sz="900">
                          <a:latin typeface="Aptos"/>
                          <a:ea typeface="Aptos"/>
                        </a:rPr>
                        <a:t>国际合作与标准化</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政治经济一体化驱动，统一高精度框架（</a:t>
                      </a:r>
                      <a:r>
                        <a:rPr lang="en-US" altLang="zh-CN" sz="900">
                          <a:latin typeface="Aptos"/>
                          <a:ea typeface="Aptos"/>
                        </a:rPr>
                        <a:t>ITRF</a:t>
                      </a:r>
                      <a:r>
                        <a:rPr lang="zh-CN" altLang="en-US" sz="900">
                          <a:latin typeface="Aptos"/>
                          <a:ea typeface="Aptos"/>
                        </a:rPr>
                        <a:t>兼容），促进数据共享（</a:t>
                      </a:r>
                      <a:r>
                        <a:rPr lang="en-US" altLang="zh-CN" sz="900">
                          <a:latin typeface="Aptos"/>
                          <a:ea typeface="Aptos"/>
                        </a:rPr>
                        <a:t>INSPIRE</a:t>
                      </a:r>
                      <a:r>
                        <a:rPr lang="zh-CN" altLang="en-US" sz="900">
                          <a:latin typeface="Aptos"/>
                          <a:ea typeface="Aptos"/>
                        </a:rPr>
                        <a:t>）。</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rowSpan="2">
                  <a:txBody>
                    <a:bodyPr/>
                    <a:p>
                      <a:pPr algn="ctr">
                        <a:spcBef>
                          <a:spcPts val="100"/>
                        </a:spcBef>
                        <a:spcAft>
                          <a:spcPts val="100"/>
                        </a:spcAft>
                      </a:pPr>
                      <a:r>
                        <a:rPr lang="zh-CN" sz="900" b="1">
                          <a:latin typeface="Aptos"/>
                          <a:ea typeface="Aptos"/>
                        </a:rPr>
                        <a:t>日本</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近代化测绘</a:t>
                      </a:r>
                      <a:r>
                        <a:rPr lang="zh-CN" altLang="en-US" sz="900" b="1">
                          <a:latin typeface="Aptos"/>
                          <a:ea typeface="Aptos"/>
                        </a:rPr>
                        <a:t> </a:t>
                      </a:r>
                      <a:r>
                        <a:rPr lang="en-US" altLang="zh-CN" sz="900" b="1">
                          <a:latin typeface="Aptos"/>
                          <a:ea typeface="Aptos"/>
                        </a:rPr>
                        <a:t>(</a:t>
                      </a:r>
                      <a:r>
                        <a:rPr lang="zh-CN" altLang="en-US" sz="900" b="1">
                          <a:latin typeface="Aptos"/>
                          <a:ea typeface="Aptos"/>
                        </a:rPr>
                        <a:t>东京基准</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明治维新</a:t>
                      </a:r>
                      <a:r>
                        <a:rPr lang="zh-CN" altLang="en-US" sz="900">
                          <a:latin typeface="Aptos"/>
                          <a:ea typeface="Aptos"/>
                        </a:rPr>
                        <a:t> </a:t>
                      </a:r>
                      <a:r>
                        <a:rPr lang="en-US" altLang="zh-CN" sz="900">
                          <a:latin typeface="Aptos"/>
                          <a:ea typeface="Aptos"/>
                        </a:rPr>
                        <a:t>- </a:t>
                      </a:r>
                      <a:r>
                        <a:rPr lang="en-US" altLang="zh-CN" sz="900">
                          <a:latin typeface="Aptos"/>
                          <a:ea typeface="Aptos"/>
                        </a:rPr>
                        <a:t>20</a:t>
                      </a:r>
                      <a:r>
                        <a:rPr lang="zh-CN" altLang="en-US" sz="900">
                          <a:latin typeface="Aptos"/>
                          <a:ea typeface="Aptos"/>
                        </a:rPr>
                        <a:t>世纪末</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国家现代化，国土基本图制作，满足基础建设与国防需求。</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高精度与灾害应对</a:t>
                      </a:r>
                      <a:r>
                        <a:rPr lang="zh-CN" altLang="en-US" sz="900" b="1">
                          <a:latin typeface="Aptos"/>
                          <a:ea typeface="Aptos"/>
                        </a:rPr>
                        <a:t> </a:t>
                      </a:r>
                      <a:r>
                        <a:rPr lang="en-US" altLang="zh-CN" sz="900" b="1">
                          <a:latin typeface="Aptos"/>
                          <a:ea typeface="Aptos"/>
                        </a:rPr>
                        <a:t>(JGD2000/2011+)</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2000s - </a:t>
                      </a:r>
                      <a:r>
                        <a:rPr lang="zh-CN" sz="900">
                          <a:latin typeface="Aptos"/>
                          <a:ea typeface="Aptos"/>
                        </a:rPr>
                        <a:t>至今</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r>
                        <a:rPr lang="en-US" altLang="zh-CN" sz="900">
                          <a:latin typeface="Aptos"/>
                          <a:ea typeface="Aptos"/>
                        </a:rPr>
                        <a:t>, </a:t>
                      </a:r>
                      <a:br>
                        <a:rPr lang="en-US" altLang="zh-CN" sz="900">
                          <a:latin typeface="Aptos"/>
                          <a:ea typeface="Aptos"/>
                        </a:rPr>
                      </a:br>
                      <a:r>
                        <a:rPr lang="zh-CN" sz="900">
                          <a:latin typeface="Aptos"/>
                          <a:ea typeface="Aptos"/>
                        </a:rPr>
                        <a:t>经济与社会发展</a:t>
                      </a:r>
                      <a:r>
                        <a:rPr lang="zh-CN" altLang="en-US" sz="900">
                          <a:latin typeface="Aptos"/>
                          <a:ea typeface="Aptos"/>
                        </a:rPr>
                        <a:t> </a:t>
                      </a:r>
                      <a:r>
                        <a:rPr lang="en-US" altLang="zh-CN" sz="900">
                          <a:latin typeface="Aptos"/>
                          <a:ea typeface="Aptos"/>
                        </a:rPr>
                        <a:t>, </a:t>
                      </a:r>
                      <a:br>
                        <a:rPr lang="en-US" altLang="zh-CN" sz="900">
                          <a:latin typeface="Aptos"/>
                          <a:ea typeface="Aptos"/>
                        </a:rPr>
                      </a:br>
                      <a:r>
                        <a:rPr lang="zh-CN" sz="900">
                          <a:latin typeface="Aptos"/>
                          <a:ea typeface="Aptos"/>
                        </a:rPr>
                        <a:t>地球科学认知与灾害应对</a:t>
                      </a:r>
                      <a:r>
                        <a:rPr lang="en-US" altLang="zh-CN" sz="900">
                          <a:latin typeface="Aptos"/>
                          <a:ea typeface="Aptos"/>
                        </a:rPr>
                        <a:t>, </a:t>
                      </a:r>
                      <a:br>
                        <a:rPr lang="en-US" altLang="zh-CN" sz="900">
                          <a:latin typeface="Aptos"/>
                          <a:ea typeface="Aptos"/>
                        </a:rPr>
                      </a:br>
                      <a:r>
                        <a:rPr lang="zh-CN" sz="900">
                          <a:latin typeface="Aptos"/>
                          <a:ea typeface="Aptos"/>
                        </a:rPr>
                        <a:t>国际合作与标准化</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地震频发国情驱动，技术支撑（</a:t>
                      </a:r>
                      <a:r>
                        <a:rPr lang="en-US" altLang="zh-CN" sz="900">
                          <a:latin typeface="Aptos"/>
                          <a:ea typeface="Aptos"/>
                        </a:rPr>
                        <a:t>GEONET</a:t>
                      </a:r>
                      <a:r>
                        <a:rPr lang="zh-CN" altLang="en-US" sz="900">
                          <a:latin typeface="Aptos"/>
                          <a:ea typeface="Aptos"/>
                        </a:rPr>
                        <a:t>），高频更新与形变改正，保障社会经济活动。</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custom20232480_1*d*1"/>
  <p:tag name="KSO_WM_TEMPLATE_CATEGORY" val="custom"/>
  <p:tag name="KSO_WM_TEMPLATE_INDEX" val="20232480"/>
  <p:tag name="KSO_WM_UNIT_LAYERLEVEL" val="1"/>
  <p:tag name="KSO_WM_TAG_VERSION" val="3.0"/>
  <p:tag name="KSO_WM_BEAUTIFY_FLAG" val="#wm#"/>
  <p:tag name="KSO_WM_UNIT_VALUE" val="1139*3383"/>
  <p:tag name="KSO_WM_UNIT_PICTURE_SUBTYPE" val="a"/>
  <p:tag name="MH_PIC_SOURCE_TYPE" val="generate_slide_ai*{&quot;ai_type&quot;:&quot;generate_ppt&quot;,&quot;id&quot;:&quot;&quot;}*auto_ai_ai_v2.0.9_ONLINE*1747237544919_1.3_47f9a184dc79-slide-7"/>
</p:tagLst>
</file>

<file path=ppt/tags/tag52.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 name="MH_PIC_SOURCE_TYPE" val="generate_slide_ai*{&quot;ai_type&quot;:&quot;generate_ppt&quot;,&quot;id&quot;:&quot;&quot;}*auto_ai_ai_v2.0.9_ONLINE*1747237544919_1.3_47f9a184dc79-slide-10"/>
</p:tagLst>
</file>

<file path=ppt/tags/tag53.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314353976&quot;}*auto_galley_ai_*1747237727797_1.3_dca2c3ab1ca8-slide-4"/>
</p:tagLst>
</file>

<file path=ppt/tags/tag54.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 name="MH_PIC_SOURCE_TYPE" val="generate_slide_ai*{&quot;ai_type&quot;:&quot;generate_ppt&quot;,&quot;id&quot;:&quot;&quot;}*auto_ai_ai_v2.0.9_ONLINE*1747237544919_1.3_47f9a184dc79-slide-10"/>
</p:tagLst>
</file>

<file path=ppt/tags/tag55.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 name="MH_PIC_SOURCE_TYPE" val="generate_slide_ai*{&quot;ai_type&quot;:&quot;generate_ppt&quot;,&quot;id&quot;:&quot;&quot;}*auto_ai_ai_v2.0.9_ONLINE*1747237544919_1.3_47f9a184dc79-slide-10"/>
</p:tagLst>
</file>

<file path=ppt/tags/tag56.xml><?xml version="1.0" encoding="utf-8"?>
<p:tagLst xmlns:p="http://schemas.openxmlformats.org/presentationml/2006/main">
  <p:tag name="KSO_WM_BEAUTIFY_FLAG" val="#wm#"/>
  <p:tag name="KSO_WM_UNIT_INDEX" val="1"/>
  <p:tag name="KSO_WM_UNIT_TYPE" val="d"/>
</p:tagLst>
</file>

<file path=ppt/tags/tag57.xml><?xml version="1.0" encoding="utf-8"?>
<p:tagLst xmlns:p="http://schemas.openxmlformats.org/presentationml/2006/main">
  <p:tag name="KSO_WM_BEAUTIFY_FLAG" val="#wm#"/>
  <p:tag name="KSO_WM_UNIT_INDEX" val="1"/>
  <p:tag name="KSO_WM_UNIT_TYPE" val="d"/>
</p:tagLst>
</file>

<file path=ppt/tags/tag58.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 name="MH_PIC_SOURCE_TYPE" val="generate_slide_ai*{&quot;ai_type&quot;:&quot;generate_ppt&quot;,&quot;id&quot;:&quot;&quot;}*auto_ai_ai_v2.0.9_ONLINE*1747237544919_1.3_47f9a184dc79-slide-10"/>
</p:tagLst>
</file>

<file path=ppt/tags/tag59.xml><?xml version="1.0" encoding="utf-8"?>
<p:tagLst xmlns:p="http://schemas.openxmlformats.org/presentationml/2006/main">
  <p:tag name="TABLE_ENDDRAG_ORIGIN_RECT" val="714*324"/>
  <p:tag name="TABLE_ENDDRAG_RECT" val="5*102*714*324"/>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PP_MARK_KEY" val="bb58ace1-a5e4-47e6-b933-47cf8f10c466"/>
  <p:tag name="COMMONDATA" val="eyJoZGlkIjoiNGY3NTI0M2Y1NWYyYjY5MWUzMGE5MTI3ZmViYjZhMjQifQ=="/>
  <p:tag name="resource_record_key" val="{&quot;13&quot;:[4364903,4364907]}"/>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1807</Words>
  <Application>WPS 表格</Application>
  <PresentationFormat>宽屏</PresentationFormat>
  <Paragraphs>173</Paragraphs>
  <Slides>5</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vt:i4>
      </vt:variant>
    </vt:vector>
  </HeadingPairs>
  <TitlesOfParts>
    <vt:vector size="26" baseType="lpstr">
      <vt:lpstr>Arial</vt:lpstr>
      <vt:lpstr>宋体</vt:lpstr>
      <vt:lpstr>Wingdings</vt:lpstr>
      <vt:lpstr>Wingdings</vt:lpstr>
      <vt:lpstr>Arial Bold</vt:lpstr>
      <vt:lpstr>Times New Roman Regular</vt:lpstr>
      <vt:lpstr>Google Sans Text</vt:lpstr>
      <vt:lpstr>Thonburi</vt:lpstr>
      <vt:lpstr>Aptos</vt:lpstr>
      <vt:lpstr>Helvetica Neue</vt:lpstr>
      <vt:lpstr>宋体</vt:lpstr>
      <vt:lpstr>汉仪书宋二KW</vt:lpstr>
      <vt:lpstr>微软雅黑</vt:lpstr>
      <vt:lpstr>汉仪旗黑</vt:lpstr>
      <vt:lpstr>Arial Unicode MS</vt:lpstr>
      <vt:lpstr>Calibri</vt:lpstr>
      <vt:lpstr>Aptos</vt:lpstr>
      <vt:lpstr>Google Sans Text</vt:lpstr>
      <vt:lpstr>苹方-简</vt:lpstr>
      <vt:lpstr>sans-serif</vt:lpstr>
      <vt:lpstr>Office 主题​​</vt:lpstr>
      <vt:lpstr>全球坐标系统演进：驱动因素与国家案例研究</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Bruce</cp:lastModifiedBy>
  <cp:revision>688</cp:revision>
  <dcterms:created xsi:type="dcterms:W3CDTF">2025-05-14T23:34:02Z</dcterms:created>
  <dcterms:modified xsi:type="dcterms:W3CDTF">2025-05-14T23:34:02Z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2052-7.3.1.8967</vt:lpwstr>
  </property>
  <property fmtid="{D5CDD505-2E9C-101B-9397-08002B2CF9AE}" pid="3" name="ICV">
    <vt:lpwstr>06C137FE996942FA8C38E8EEC60289AD</vt:lpwstr>
  </property>
</Properties>
</file>